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7" r:id="rId2"/>
    <p:sldId id="258" r:id="rId3"/>
    <p:sldId id="317" r:id="rId4"/>
    <p:sldId id="355" r:id="rId5"/>
    <p:sldId id="268" r:id="rId6"/>
    <p:sldId id="311" r:id="rId7"/>
    <p:sldId id="271" r:id="rId8"/>
    <p:sldId id="272" r:id="rId9"/>
    <p:sldId id="290" r:id="rId10"/>
    <p:sldId id="291" r:id="rId11"/>
    <p:sldId id="292" r:id="rId12"/>
    <p:sldId id="293" r:id="rId13"/>
    <p:sldId id="296" r:id="rId14"/>
    <p:sldId id="297" r:id="rId15"/>
    <p:sldId id="298" r:id="rId16"/>
    <p:sldId id="299" r:id="rId17"/>
    <p:sldId id="300" r:id="rId18"/>
    <p:sldId id="306" r:id="rId19"/>
    <p:sldId id="307" r:id="rId20"/>
    <p:sldId id="259" r:id="rId21"/>
    <p:sldId id="260" r:id="rId22"/>
    <p:sldId id="323" r:id="rId23"/>
    <p:sldId id="327" r:id="rId24"/>
    <p:sldId id="339" r:id="rId25"/>
    <p:sldId id="340" r:id="rId26"/>
    <p:sldId id="341" r:id="rId27"/>
    <p:sldId id="345" r:id="rId28"/>
    <p:sldId id="278" r:id="rId29"/>
    <p:sldId id="356" r:id="rId30"/>
    <p:sldId id="264" r:id="rId31"/>
    <p:sldId id="265" r:id="rId32"/>
    <p:sldId id="266" r:id="rId33"/>
    <p:sldId id="357" r:id="rId34"/>
    <p:sldId id="358" r:id="rId35"/>
    <p:sldId id="273" r:id="rId36"/>
    <p:sldId id="275" r:id="rId37"/>
    <p:sldId id="27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nessa Lobue" initials="VL" lastIdx="1" clrIdx="0">
    <p:extLst>
      <p:ext uri="{19B8F6BF-5375-455C-9EA6-DF929625EA0E}">
        <p15:presenceInfo xmlns:p15="http://schemas.microsoft.com/office/powerpoint/2012/main" userId="S::vlobue@psychology.rutgers.edu::02666d29-be71-456b-b9ea-d85fac8119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33"/>
    <p:restoredTop sz="72712"/>
  </p:normalViewPr>
  <p:slideViewPr>
    <p:cSldViewPr snapToGrid="0" snapToObjects="1">
      <p:cViewPr varScale="1">
        <p:scale>
          <a:sx n="75" d="100"/>
          <a:sy n="75" d="100"/>
        </p:scale>
        <p:origin x="61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4B1ABF-BAF2-0E4B-88A8-8F2BBF0074AC}" type="datetimeFigureOut">
              <a:rPr lang="en-US" smtClean="0"/>
              <a:t>11/10/22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10047-E131-0346-ABBC-77645D001C55}" type="slidenum">
              <a:rPr lang="en-US" smtClean="0"/>
              <a:t>‹#›</a:t>
            </a:fld>
            <a:endParaRPr lang="en-US"/>
          </a:p>
        </p:txBody>
      </p:sp>
    </p:spTree>
    <p:extLst>
      <p:ext uri="{BB962C8B-B14F-4D97-AF65-F5344CB8AC3E}">
        <p14:creationId xmlns:p14="http://schemas.microsoft.com/office/powerpoint/2010/main" val="2177246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1</a:t>
            </a:fld>
            <a:endParaRPr lang="en-US"/>
          </a:p>
        </p:txBody>
      </p:sp>
    </p:spTree>
    <p:extLst>
      <p:ext uri="{BB962C8B-B14F-4D97-AF65-F5344CB8AC3E}">
        <p14:creationId xmlns:p14="http://schemas.microsoft.com/office/powerpoint/2010/main" val="305624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F909AC-8748-413E-9B19-F6115A25FB59}" type="slidenum">
              <a:rPr lang="en-US"/>
              <a:pPr/>
              <a:t>14</a:t>
            </a:fld>
            <a:endParaRPr lang="en-US"/>
          </a:p>
        </p:txBody>
      </p:sp>
      <p:sp>
        <p:nvSpPr>
          <p:cNvPr id="130050" name="Rectangle 2"/>
          <p:cNvSpPr>
            <a:spLocks noGrp="1" noRot="1" noChangeAspect="1" noChangeArrowheads="1" noTextEdit="1"/>
          </p:cNvSpPr>
          <p:nvPr>
            <p:ph type="sldImg"/>
          </p:nvPr>
        </p:nvSpPr>
        <p:spPr>
          <a:xfrm>
            <a:off x="381000" y="685800"/>
            <a:ext cx="6096000" cy="3429000"/>
          </a:xfrm>
          <a:ln/>
        </p:spPr>
      </p:sp>
      <p:sp>
        <p:nvSpPr>
          <p:cNvPr id="130051" name="Rectangle 3"/>
          <p:cNvSpPr>
            <a:spLocks noGrp="1" noChangeArrowheads="1"/>
          </p:cNvSpPr>
          <p:nvPr>
            <p:ph type="body" idx="1"/>
          </p:nvPr>
        </p:nvSpPr>
        <p:spPr>
          <a:xfrm>
            <a:off x="914400" y="4343400"/>
            <a:ext cx="5029200" cy="4114800"/>
          </a:xfrm>
        </p:spPr>
        <p:txBody>
          <a:bodyPr/>
          <a:lstStyle/>
          <a:p>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37CA57-62E4-4DB6-A556-D8FD67AE638E}" type="slidenum">
              <a:rPr lang="en-US"/>
              <a:pPr/>
              <a:t>18</a:t>
            </a:fld>
            <a:endParaRPr lang="en-US"/>
          </a:p>
        </p:txBody>
      </p:sp>
      <p:sp>
        <p:nvSpPr>
          <p:cNvPr id="145410" name="Rectangle 2"/>
          <p:cNvSpPr>
            <a:spLocks noGrp="1" noRot="1" noChangeAspect="1" noChangeArrowheads="1" noTextEdit="1"/>
          </p:cNvSpPr>
          <p:nvPr>
            <p:ph type="sldImg"/>
          </p:nvPr>
        </p:nvSpPr>
        <p:spPr>
          <a:xfrm>
            <a:off x="381000" y="685800"/>
            <a:ext cx="6096000" cy="3429000"/>
          </a:xfrm>
          <a:ln/>
        </p:spPr>
      </p:sp>
      <p:sp>
        <p:nvSpPr>
          <p:cNvPr id="145411" name="Rectangle 3"/>
          <p:cNvSpPr>
            <a:spLocks noGrp="1" noChangeArrowheads="1"/>
          </p:cNvSpPr>
          <p:nvPr>
            <p:ph type="body" idx="1"/>
          </p:nvPr>
        </p:nvSpPr>
        <p:spPr>
          <a:xfrm>
            <a:off x="914400" y="4343400"/>
            <a:ext cx="5029200" cy="4114800"/>
          </a:xfrm>
        </p:spPr>
        <p:txBody>
          <a:bodyPr/>
          <a:lstStyle/>
          <a:p>
            <a:endParaRPr lang="en-GB"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3FC0B4-A397-4094-A7D0-8EA04BDCF476}" type="slidenum">
              <a:rPr lang="en-US"/>
              <a:pPr/>
              <a:t>19</a:t>
            </a:fld>
            <a:endParaRPr lang="en-US"/>
          </a:p>
        </p:txBody>
      </p:sp>
      <p:sp>
        <p:nvSpPr>
          <p:cNvPr id="147458" name="Rectangle 2"/>
          <p:cNvSpPr>
            <a:spLocks noGrp="1" noRot="1" noChangeAspect="1" noChangeArrowheads="1" noTextEdit="1"/>
          </p:cNvSpPr>
          <p:nvPr>
            <p:ph type="sldImg"/>
          </p:nvPr>
        </p:nvSpPr>
        <p:spPr>
          <a:xfrm>
            <a:off x="381000" y="685800"/>
            <a:ext cx="6096000" cy="3429000"/>
          </a:xfrm>
          <a:ln/>
        </p:spPr>
      </p:sp>
      <p:sp>
        <p:nvSpPr>
          <p:cNvPr id="147459" name="Rectangle 3"/>
          <p:cNvSpPr>
            <a:spLocks noGrp="1" noChangeArrowheads="1"/>
          </p:cNvSpPr>
          <p:nvPr>
            <p:ph type="body" idx="1"/>
          </p:nvPr>
        </p:nvSpPr>
        <p:spPr>
          <a:xfrm>
            <a:off x="914400" y="4343400"/>
            <a:ext cx="5029200" cy="41148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SPSS has 18 types of Post hoc Test!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So here are Andy’s </a:t>
            </a:r>
            <a:r>
              <a:rPr lang="en-GB" dirty="0" err="1"/>
              <a:t>Recommendaitons</a:t>
            </a:r>
            <a:r>
              <a:rPr lang="en-GB" dirty="0"/>
              <a:t> – from section 12.5</a:t>
            </a:r>
          </a:p>
          <a:p>
            <a:endParaRPr lang="en-GB" b="1" dirty="0">
              <a:cs typeface="Times New Roman"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21</a:t>
            </a:fld>
            <a:endParaRPr lang="en-US"/>
          </a:p>
        </p:txBody>
      </p:sp>
    </p:spTree>
    <p:extLst>
      <p:ext uri="{BB962C8B-B14F-4D97-AF65-F5344CB8AC3E}">
        <p14:creationId xmlns:p14="http://schemas.microsoft.com/office/powerpoint/2010/main" val="2475692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Part A shows the plain ANOVA model, partitioning variance into IV-</a:t>
            </a:r>
            <a:r>
              <a:rPr lang="en-US" dirty="0" err="1">
                <a:effectLst/>
                <a:latin typeface="Helvetica" pitchFamily="2" charset="0"/>
              </a:rPr>
              <a:t>explaineds</a:t>
            </a:r>
            <a:r>
              <a:rPr lang="en-US" dirty="0">
                <a:effectLst/>
                <a:latin typeface="Helvetica" pitchFamily="2" charset="0"/>
              </a:rPr>
              <a:t> and error</a:t>
            </a:r>
          </a:p>
          <a:p>
            <a:endParaRPr lang="en-US" dirty="0">
              <a:effectLst/>
              <a:latin typeface="Helvetica" pitchFamily="2" charset="0"/>
            </a:endParaRPr>
          </a:p>
          <a:p>
            <a:r>
              <a:rPr lang="en-US" dirty="0">
                <a:effectLst/>
                <a:latin typeface="Helvetica" pitchFamily="2" charset="0"/>
              </a:rPr>
              <a:t>Part B shows the ideal scenario when including a covariate, which is that the covariate shares its variance only with the bit of happiness that is currently unexplained.</a:t>
            </a:r>
          </a:p>
          <a:p>
            <a:endParaRPr lang="en-US" dirty="0">
              <a:effectLst/>
              <a:latin typeface="Helvetica" pitchFamily="2" charset="0"/>
            </a:endParaRPr>
          </a:p>
          <a:p>
            <a:r>
              <a:rPr lang="en-US" dirty="0">
                <a:effectLst/>
                <a:latin typeface="Helvetica" pitchFamily="2" charset="0"/>
              </a:rPr>
              <a:t>Part C Part C shows a situation in which the effect of the covariate overlaps with the experimental effect. In other words, the experimental effect is confounded with the effect of the covariate. In this situation, the covariate will reduce (statistically speaking) the experimental effect because it explains some of the variance that would otherwise be attributable to the experiment – this is essentially the same problem as multicollinearity</a:t>
            </a:r>
          </a:p>
          <a:p>
            <a:endParaRPr lang="en-US" dirty="0">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23</a:t>
            </a:fld>
            <a:endParaRPr lang="en-US"/>
          </a:p>
        </p:txBody>
      </p:sp>
    </p:spTree>
    <p:extLst>
      <p:ext uri="{BB962C8B-B14F-4D97-AF65-F5344CB8AC3E}">
        <p14:creationId xmlns:p14="http://schemas.microsoft.com/office/powerpoint/2010/main" val="1181913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20D0FC-2905-4149-84EA-F6A2A583322D}" type="slidenum">
              <a:rPr lang="en-US"/>
              <a:pPr/>
              <a:t>25</a:t>
            </a:fld>
            <a:endParaRPr lang="en-US"/>
          </a:p>
        </p:txBody>
      </p:sp>
      <p:sp>
        <p:nvSpPr>
          <p:cNvPr id="159746" name="Rectangle 2"/>
          <p:cNvSpPr>
            <a:spLocks noGrp="1" noRot="1" noChangeAspect="1" noChangeArrowheads="1" noTextEdit="1"/>
          </p:cNvSpPr>
          <p:nvPr>
            <p:ph type="sldImg"/>
          </p:nvPr>
        </p:nvSpPr>
        <p:spPr>
          <a:xfrm>
            <a:off x="381000" y="685800"/>
            <a:ext cx="6096000" cy="3429000"/>
          </a:xfrm>
          <a:ln/>
        </p:spPr>
      </p:sp>
      <p:sp>
        <p:nvSpPr>
          <p:cNvPr id="159747"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41C4C1-EF36-41FD-8013-36552D538D2E}" type="slidenum">
              <a:rPr lang="en-US"/>
              <a:pPr/>
              <a:t>26</a:t>
            </a:fld>
            <a:endParaRPr lang="en-US"/>
          </a:p>
        </p:txBody>
      </p:sp>
      <p:sp>
        <p:nvSpPr>
          <p:cNvPr id="161794" name="Rectangle 2"/>
          <p:cNvSpPr>
            <a:spLocks noGrp="1" noRot="1" noChangeAspect="1" noChangeArrowheads="1" noTextEdit="1"/>
          </p:cNvSpPr>
          <p:nvPr>
            <p:ph type="sldImg"/>
          </p:nvPr>
        </p:nvSpPr>
        <p:spPr>
          <a:xfrm>
            <a:off x="381000" y="685800"/>
            <a:ext cx="6096000" cy="3429000"/>
          </a:xfrm>
          <a:ln/>
        </p:spPr>
      </p:sp>
      <p:sp>
        <p:nvSpPr>
          <p:cNvPr id="161795"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0D2B90-FDAF-4059-96D1-E7A4BFC3FA40}" type="slidenum">
              <a:rPr lang="en-US"/>
              <a:pPr/>
              <a:t>27</a:t>
            </a:fld>
            <a:endParaRPr lang="en-US"/>
          </a:p>
        </p:txBody>
      </p:sp>
      <p:sp>
        <p:nvSpPr>
          <p:cNvPr id="168962" name="Rectangle 2"/>
          <p:cNvSpPr>
            <a:spLocks noGrp="1" noRot="1" noChangeAspect="1" noChangeArrowheads="1" noTextEdit="1"/>
          </p:cNvSpPr>
          <p:nvPr>
            <p:ph type="sldImg"/>
          </p:nvPr>
        </p:nvSpPr>
        <p:spPr>
          <a:xfrm>
            <a:off x="381000" y="685800"/>
            <a:ext cx="6096000" cy="3429000"/>
          </a:xfrm>
          <a:ln/>
        </p:spPr>
      </p:sp>
      <p:sp>
        <p:nvSpPr>
          <p:cNvPr id="168963" name="Rectangle 3"/>
          <p:cNvSpPr>
            <a:spLocks noGrp="1" noChangeArrowheads="1"/>
          </p:cNvSpPr>
          <p:nvPr>
            <p:ph type="body" idx="1"/>
          </p:nvPr>
        </p:nvSpPr>
        <p:spPr>
          <a:xfrm>
            <a:off x="914400" y="4343400"/>
            <a:ext cx="5029200" cy="4114800"/>
          </a:xfrm>
        </p:spPr>
        <p:txBody>
          <a:bodyPr/>
          <a:lstStyle/>
          <a:p>
            <a:r>
              <a:rPr lang="en-GB" dirty="0"/>
              <a:t>How do we get F ratios for each model component?</a:t>
            </a:r>
          </a:p>
          <a:p>
            <a:r>
              <a:rPr lang="en-GB" dirty="0"/>
              <a:t>How would we get R^2 (eta-</a:t>
            </a:r>
            <a:r>
              <a:rPr lang="en-GB" dirty="0" err="1"/>
              <a:t>sq</a:t>
            </a:r>
            <a:r>
              <a:rPr lang="en-GB" dirty="0"/>
              <a: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dirty="0"/>
              <a:t>SS</a:t>
            </a:r>
            <a:r>
              <a:rPr lang="en-US" sz="3200" baseline="-25000" dirty="0"/>
              <a:t>T</a:t>
            </a:r>
          </a:p>
          <a:p>
            <a:pPr lvl="1"/>
            <a:r>
              <a:rPr lang="en-US" sz="3200" dirty="0"/>
              <a:t>Total variability (variability between scores and the mean).</a:t>
            </a:r>
          </a:p>
          <a:p>
            <a:r>
              <a:rPr lang="en-US" sz="3200" dirty="0"/>
              <a:t>SS</a:t>
            </a:r>
            <a:r>
              <a:rPr lang="en-US" sz="3200" baseline="-25000" dirty="0"/>
              <a:t>R</a:t>
            </a:r>
          </a:p>
          <a:p>
            <a:pPr lvl="1"/>
            <a:r>
              <a:rPr lang="en-US" sz="3200" dirty="0"/>
              <a:t>Residual/error variability (variability between the model and the actual data).</a:t>
            </a:r>
          </a:p>
          <a:p>
            <a:r>
              <a:rPr lang="en-US" sz="3200" dirty="0"/>
              <a:t>SS</a:t>
            </a:r>
            <a:r>
              <a:rPr lang="en-US" sz="3200" baseline="-25000" dirty="0"/>
              <a:t>M</a:t>
            </a:r>
            <a:r>
              <a:rPr lang="en-US" sz="3200" dirty="0"/>
              <a:t> </a:t>
            </a:r>
          </a:p>
          <a:p>
            <a:pPr lvl="1"/>
            <a:r>
              <a:rPr lang="en-US" sz="3200" dirty="0"/>
              <a:t>Model variability (difference in variability between the model and the mean).</a:t>
            </a:r>
          </a:p>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30</a:t>
            </a:fld>
            <a:endParaRPr lang="en-US"/>
          </a:p>
        </p:txBody>
      </p:sp>
    </p:spTree>
    <p:extLst>
      <p:ext uri="{BB962C8B-B14F-4D97-AF65-F5344CB8AC3E}">
        <p14:creationId xmlns:p14="http://schemas.microsoft.com/office/powerpoint/2010/main" val="42177522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DD0F88C-6282-4516-824B-81C8F15B0BBE}" type="slidenum">
              <a:rPr lang="en-US"/>
              <a:pPr/>
              <a:t>33</a:t>
            </a:fld>
            <a:endParaRPr lang="en-US"/>
          </a:p>
        </p:txBody>
      </p:sp>
      <p:sp>
        <p:nvSpPr>
          <p:cNvPr id="185346" name="Rectangle 2"/>
          <p:cNvSpPr>
            <a:spLocks noGrp="1" noRot="1" noChangeAspect="1" noChangeArrowheads="1" noTextEdit="1"/>
          </p:cNvSpPr>
          <p:nvPr>
            <p:ph type="sldImg"/>
          </p:nvPr>
        </p:nvSpPr>
        <p:spPr>
          <a:xfrm>
            <a:off x="381000" y="685800"/>
            <a:ext cx="6096000" cy="3429000"/>
          </a:xfrm>
          <a:ln/>
        </p:spPr>
      </p:sp>
      <p:sp>
        <p:nvSpPr>
          <p:cNvPr id="185347" name="Rectangle 3"/>
          <p:cNvSpPr>
            <a:spLocks noGrp="1" noChangeArrowheads="1"/>
          </p:cNvSpPr>
          <p:nvPr>
            <p:ph type="body" idx="1"/>
          </p:nvPr>
        </p:nvSpPr>
        <p:spPr>
          <a:xfrm>
            <a:off x="915054" y="4344866"/>
            <a:ext cx="5027893" cy="4114800"/>
          </a:xfrm>
        </p:spPr>
        <p:txBody>
          <a:bodyPr/>
          <a:lstStyle/>
          <a:p>
            <a:pPr algn="just"/>
            <a:endParaRPr lang="en-GB" dirty="0">
              <a:latin typeface="Chantilly" pitchFamily="2" charset="0"/>
              <a:cs typeface="Times New Roman"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not compare pairs of groups? </a:t>
            </a:r>
          </a:p>
          <a:p>
            <a:r>
              <a:rPr lang="en-US" dirty="0"/>
              <a:t>define omnibus test</a:t>
            </a:r>
          </a:p>
        </p:txBody>
      </p:sp>
      <p:sp>
        <p:nvSpPr>
          <p:cNvPr id="4" name="Slide Number Placeholder 3"/>
          <p:cNvSpPr>
            <a:spLocks noGrp="1"/>
          </p:cNvSpPr>
          <p:nvPr>
            <p:ph type="sldNum" sz="quarter" idx="5"/>
          </p:nvPr>
        </p:nvSpPr>
        <p:spPr/>
        <p:txBody>
          <a:bodyPr/>
          <a:lstStyle/>
          <a:p>
            <a:fld id="{66610047-E131-0346-ABBC-77645D001C55}" type="slidenum">
              <a:rPr lang="en-US" smtClean="0"/>
              <a:t>2</a:t>
            </a:fld>
            <a:endParaRPr lang="en-US"/>
          </a:p>
        </p:txBody>
      </p:sp>
    </p:spTree>
    <p:extLst>
      <p:ext uri="{BB962C8B-B14F-4D97-AF65-F5344CB8AC3E}">
        <p14:creationId xmlns:p14="http://schemas.microsoft.com/office/powerpoint/2010/main" val="27372460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14D1E1-152D-4E70-B2FE-E833DF031DD0}" type="slidenum">
              <a:rPr lang="en-US"/>
              <a:pPr/>
              <a:t>34</a:t>
            </a:fld>
            <a:endParaRPr lang="en-US"/>
          </a:p>
        </p:txBody>
      </p:sp>
      <p:sp>
        <p:nvSpPr>
          <p:cNvPr id="187394" name="Rectangle 2"/>
          <p:cNvSpPr>
            <a:spLocks noGrp="1" noRot="1" noChangeAspect="1" noChangeArrowheads="1" noTextEdit="1"/>
          </p:cNvSpPr>
          <p:nvPr>
            <p:ph type="sldImg"/>
          </p:nvPr>
        </p:nvSpPr>
        <p:spPr>
          <a:xfrm>
            <a:off x="381000" y="685800"/>
            <a:ext cx="6096000" cy="3429000"/>
          </a:xfrm>
          <a:ln/>
        </p:spPr>
      </p:sp>
      <p:sp>
        <p:nvSpPr>
          <p:cNvPr id="187395" name="Rectangle 3"/>
          <p:cNvSpPr>
            <a:spLocks noGrp="1" noChangeArrowheads="1"/>
          </p:cNvSpPr>
          <p:nvPr>
            <p:ph type="body" idx="1"/>
          </p:nvPr>
        </p:nvSpPr>
        <p:spPr>
          <a:xfrm>
            <a:off x="915054" y="4344866"/>
            <a:ext cx="5027893" cy="4114800"/>
          </a:xfrm>
        </p:spPr>
        <p:txBody>
          <a:bodyPr/>
          <a:lstStyle/>
          <a:p>
            <a:pPr algn="just"/>
            <a:endParaRPr lang="en-GB" dirty="0">
              <a:latin typeface="Chantilly" pitchFamily="2" charset="0"/>
              <a:cs typeface="Times New Roman"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011C43-FAF8-47CF-A506-26B91892F57A}" type="slidenum">
              <a:rPr lang="en-US"/>
              <a:pPr/>
              <a:t>35</a:t>
            </a:fld>
            <a:endParaRPr lang="en-US"/>
          </a:p>
        </p:txBody>
      </p:sp>
      <p:sp>
        <p:nvSpPr>
          <p:cNvPr id="189442" name="Rectangle 2"/>
          <p:cNvSpPr>
            <a:spLocks noGrp="1" noRot="1" noChangeAspect="1" noChangeArrowheads="1" noTextEdit="1"/>
          </p:cNvSpPr>
          <p:nvPr>
            <p:ph type="sldImg"/>
          </p:nvPr>
        </p:nvSpPr>
        <p:spPr>
          <a:xfrm>
            <a:off x="381000" y="685800"/>
            <a:ext cx="6096000" cy="3429000"/>
          </a:xfrm>
          <a:ln/>
        </p:spPr>
      </p:sp>
      <p:sp>
        <p:nvSpPr>
          <p:cNvPr id="189443" name="Rectangle 3"/>
          <p:cNvSpPr>
            <a:spLocks noGrp="1" noChangeArrowheads="1"/>
          </p:cNvSpPr>
          <p:nvPr>
            <p:ph type="body" idx="1"/>
          </p:nvPr>
        </p:nvSpPr>
        <p:spPr>
          <a:xfrm>
            <a:off x="915054" y="4344866"/>
            <a:ext cx="5027893" cy="4114800"/>
          </a:xfrm>
        </p:spPr>
        <p:txBody>
          <a:bodyPr/>
          <a:lstStyle/>
          <a:p>
            <a:pPr algn="just"/>
            <a:r>
              <a:rPr lang="en-GB">
                <a:latin typeface="Chantilly" pitchFamily="2" charset="0"/>
                <a:cs typeface="Times New Roman" pitchFamily="18" charset="0"/>
              </a:rPr>
              <a:t>The interaction shows non-parallel lines. That is for low does of alcohol male and female scores do not change much. At a high dose (4 pints) male scores plummet but female scores remain fairly high. So, the interaction is caused by a difference between males and females in the effect of alcohol.</a:t>
            </a:r>
          </a:p>
          <a:p>
            <a:pPr algn="just"/>
            <a:endParaRPr lang="en-GB">
              <a:latin typeface="Chantilly" pitchFamily="2" charset="0"/>
              <a:cs typeface="Times New Roman"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idea as what we defined for linear regression. </a:t>
            </a:r>
          </a:p>
          <a:p>
            <a:r>
              <a:rPr lang="en-US" dirty="0"/>
              <a:t>What is our model? Group Means</a:t>
            </a:r>
          </a:p>
          <a:p>
            <a:r>
              <a:rPr lang="en-US" dirty="0"/>
              <a:t>Model Sum of Squares is also referred to as SS between </a:t>
            </a:r>
          </a:p>
          <a:p>
            <a:r>
              <a:rPr lang="en-US" dirty="0"/>
              <a:t>Residual Sum of squares also referred to as SS within</a:t>
            </a:r>
          </a:p>
        </p:txBody>
      </p:sp>
      <p:sp>
        <p:nvSpPr>
          <p:cNvPr id="4" name="Slide Number Placeholder 3"/>
          <p:cNvSpPr>
            <a:spLocks noGrp="1"/>
          </p:cNvSpPr>
          <p:nvPr>
            <p:ph type="sldNum" sz="quarter" idx="5"/>
          </p:nvPr>
        </p:nvSpPr>
        <p:spPr/>
        <p:txBody>
          <a:bodyPr/>
          <a:lstStyle/>
          <a:p>
            <a:fld id="{66610047-E131-0346-ABBC-77645D001C55}" type="slidenum">
              <a:rPr lang="en-US" smtClean="0"/>
              <a:t>5</a:t>
            </a:fld>
            <a:endParaRPr lang="en-US"/>
          </a:p>
        </p:txBody>
      </p:sp>
    </p:spTree>
    <p:extLst>
      <p:ext uri="{BB962C8B-B14F-4D97-AF65-F5344CB8AC3E}">
        <p14:creationId xmlns:p14="http://schemas.microsoft.com/office/powerpoint/2010/main" val="3712932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10047-E131-0346-ABBC-77645D001C55}" type="slidenum">
              <a:rPr lang="en-US" smtClean="0"/>
              <a:t>8</a:t>
            </a:fld>
            <a:endParaRPr lang="en-US"/>
          </a:p>
        </p:txBody>
      </p:sp>
    </p:spTree>
    <p:extLst>
      <p:ext uri="{BB962C8B-B14F-4D97-AF65-F5344CB8AC3E}">
        <p14:creationId xmlns:p14="http://schemas.microsoft.com/office/powerpoint/2010/main" val="1963800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D546DBE-9D8D-49A5-8B27-3B64D023051B}" type="slidenum">
              <a:rPr lang="en-US"/>
              <a:pPr/>
              <a:t>9</a:t>
            </a:fld>
            <a:endParaRPr lang="en-US"/>
          </a:p>
        </p:txBody>
      </p:sp>
      <p:sp>
        <p:nvSpPr>
          <p:cNvPr id="115714" name="Rectangle 2"/>
          <p:cNvSpPr>
            <a:spLocks noGrp="1" noRot="1" noChangeAspect="1" noChangeArrowheads="1" noTextEdit="1"/>
          </p:cNvSpPr>
          <p:nvPr>
            <p:ph type="sldImg"/>
          </p:nvPr>
        </p:nvSpPr>
        <p:spPr>
          <a:xfrm>
            <a:off x="381000" y="685800"/>
            <a:ext cx="6096000" cy="3429000"/>
          </a:xfrm>
          <a:ln/>
        </p:spPr>
      </p:sp>
      <p:sp>
        <p:nvSpPr>
          <p:cNvPr id="115715"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EFCEE65-2915-42DA-8D43-F7099AF48135}" type="slidenum">
              <a:rPr lang="en-US"/>
              <a:pPr/>
              <a:t>10</a:t>
            </a:fld>
            <a:endParaRPr lang="en-US"/>
          </a:p>
        </p:txBody>
      </p:sp>
      <p:sp>
        <p:nvSpPr>
          <p:cNvPr id="117762" name="Rectangle 2"/>
          <p:cNvSpPr>
            <a:spLocks noGrp="1" noRot="1" noChangeAspect="1" noChangeArrowheads="1" noTextEdit="1"/>
          </p:cNvSpPr>
          <p:nvPr>
            <p:ph type="sldImg"/>
          </p:nvPr>
        </p:nvSpPr>
        <p:spPr>
          <a:xfrm>
            <a:off x="381000" y="685800"/>
            <a:ext cx="6096000" cy="3429000"/>
          </a:xfrm>
          <a:ln/>
        </p:spPr>
      </p:sp>
      <p:sp>
        <p:nvSpPr>
          <p:cNvPr id="117763"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97A98D-F8AA-4B91-B1D9-A953023C523F}" type="slidenum">
              <a:rPr lang="en-US"/>
              <a:pPr/>
              <a:t>11</a:t>
            </a:fld>
            <a:endParaRPr lang="en-US"/>
          </a:p>
        </p:txBody>
      </p:sp>
      <p:sp>
        <p:nvSpPr>
          <p:cNvPr id="119810" name="Rectangle 2"/>
          <p:cNvSpPr>
            <a:spLocks noGrp="1" noRot="1" noChangeAspect="1" noChangeArrowheads="1" noTextEdit="1"/>
          </p:cNvSpPr>
          <p:nvPr>
            <p:ph type="sldImg"/>
          </p:nvPr>
        </p:nvSpPr>
        <p:spPr>
          <a:xfrm>
            <a:off x="381000" y="685800"/>
            <a:ext cx="6096000" cy="3429000"/>
          </a:xfrm>
          <a:ln/>
        </p:spPr>
      </p:sp>
      <p:sp>
        <p:nvSpPr>
          <p:cNvPr id="119811" name="Rectangle 3"/>
          <p:cNvSpPr>
            <a:spLocks noGrp="1" noChangeArrowheads="1"/>
          </p:cNvSpPr>
          <p:nvPr>
            <p:ph type="body" idx="1"/>
          </p:nvPr>
        </p:nvSpPr>
        <p:spPr>
          <a:xfrm>
            <a:off x="914400" y="4343400"/>
            <a:ext cx="5029200" cy="4114800"/>
          </a:xfrm>
        </p:spPr>
        <p:txBody>
          <a:bodyPr/>
          <a:lstStyle/>
          <a:p>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5F2B2E2-A672-454E-A5B4-8A53601EA52A}" type="slidenum">
              <a:rPr lang="en-US"/>
              <a:pPr/>
              <a:t>12</a:t>
            </a:fld>
            <a:endParaRPr lang="en-US"/>
          </a:p>
        </p:txBody>
      </p:sp>
      <p:sp>
        <p:nvSpPr>
          <p:cNvPr id="121858" name="Rectangle 2"/>
          <p:cNvSpPr>
            <a:spLocks noGrp="1" noRot="1" noChangeAspect="1" noChangeArrowheads="1" noTextEdit="1"/>
          </p:cNvSpPr>
          <p:nvPr>
            <p:ph type="sldImg"/>
          </p:nvPr>
        </p:nvSpPr>
        <p:spPr>
          <a:xfrm>
            <a:off x="381000" y="685800"/>
            <a:ext cx="6096000" cy="3429000"/>
          </a:xfrm>
          <a:ln/>
        </p:spPr>
      </p:sp>
      <p:sp>
        <p:nvSpPr>
          <p:cNvPr id="121859" name="Rectangle 3"/>
          <p:cNvSpPr>
            <a:spLocks noGrp="1" noChangeArrowheads="1"/>
          </p:cNvSpPr>
          <p:nvPr>
            <p:ph type="body" idx="1"/>
          </p:nvPr>
        </p:nvSpPr>
        <p:spPr>
          <a:xfrm>
            <a:off x="914400" y="4343400"/>
            <a:ext cx="5029200" cy="4114800"/>
          </a:xfrm>
        </p:spPr>
        <p:txBody>
          <a:bodyPr/>
          <a:lstStyle/>
          <a:p>
            <a:endParaRPr lang="en-GB" b="1"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BC127F-7B5B-47F2-8521-6AA8A81CF65C}" type="slidenum">
              <a:rPr lang="en-US"/>
              <a:pPr/>
              <a:t>13</a:t>
            </a:fld>
            <a:endParaRPr lang="en-US"/>
          </a:p>
        </p:txBody>
      </p:sp>
      <p:sp>
        <p:nvSpPr>
          <p:cNvPr id="128002" name="Rectangle 2"/>
          <p:cNvSpPr>
            <a:spLocks noGrp="1" noRot="1" noChangeAspect="1" noChangeArrowheads="1" noTextEdit="1"/>
          </p:cNvSpPr>
          <p:nvPr>
            <p:ph type="sldImg"/>
          </p:nvPr>
        </p:nvSpPr>
        <p:spPr>
          <a:xfrm>
            <a:off x="381000" y="685800"/>
            <a:ext cx="6096000" cy="3429000"/>
          </a:xfrm>
          <a:ln/>
        </p:spPr>
      </p:sp>
      <p:sp>
        <p:nvSpPr>
          <p:cNvPr id="128003" name="Rectangle 3"/>
          <p:cNvSpPr>
            <a:spLocks noGrp="1" noChangeArrowheads="1"/>
          </p:cNvSpPr>
          <p:nvPr>
            <p:ph type="body" idx="1"/>
          </p:nvPr>
        </p:nvSpPr>
        <p:spPr>
          <a:xfrm>
            <a:off x="914400" y="4343400"/>
            <a:ext cx="5029200" cy="4114800"/>
          </a:xfrm>
        </p:spPr>
        <p:txBody>
          <a:bodyPr/>
          <a:lstStyle/>
          <a:p>
            <a:endParaRPr lang="en-GB"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D1CAB-AB50-454B-B04D-E06D056642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2DF1B7-E36E-6D4C-92F5-EFE2BEAFC5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E5ECD7F-BEA5-4D4D-BE8A-03D4AE9DEBC7}"/>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5" name="Footer Placeholder 4">
            <a:extLst>
              <a:ext uri="{FF2B5EF4-FFF2-40B4-BE49-F238E27FC236}">
                <a16:creationId xmlns:a16="http://schemas.microsoft.com/office/drawing/2014/main" id="{5F388066-452A-8245-8511-94BFE62FC1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A180D-DD45-F346-BE9B-3E8AF1BD6AB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4253115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71B4-4124-0844-9579-981889A163AD}"/>
              </a:ext>
            </a:extLst>
          </p:cNvPr>
          <p:cNvSpPr>
            <a:spLocks noGrp="1"/>
          </p:cNvSpPr>
          <p:nvPr>
            <p:ph type="title"/>
          </p:nvPr>
        </p:nvSpPr>
        <p:spPr/>
        <p:txBody>
          <a:bodyPr/>
          <a:lstStyle>
            <a:lvl1pPr algn="ctr">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63037BA5-B7DB-8244-A55A-020B13A390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61EA8-2460-5340-BE0E-0EEF224DFF4A}"/>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5" name="Footer Placeholder 4">
            <a:extLst>
              <a:ext uri="{FF2B5EF4-FFF2-40B4-BE49-F238E27FC236}">
                <a16:creationId xmlns:a16="http://schemas.microsoft.com/office/drawing/2014/main" id="{66AA5A18-8E9C-134B-83B1-4E06F30D4C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48EE6-42F5-6848-B2CE-7E9DBFD5A44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72065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5BDBDF-524C-154B-9900-44A8F819B6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1D9678-B3E4-D940-AE48-EC66DF483E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8946D9-D246-D843-B05D-A5AF81C8AEA6}"/>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5" name="Footer Placeholder 4">
            <a:extLst>
              <a:ext uri="{FF2B5EF4-FFF2-40B4-BE49-F238E27FC236}">
                <a16:creationId xmlns:a16="http://schemas.microsoft.com/office/drawing/2014/main" id="{0EE22E6F-3988-E74E-B293-BD840BD63B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66EBE-72AA-174F-9968-BF4561A9EE79}"/>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3168695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689C8-E319-A140-81ED-8DC64C3BEE59}"/>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461AA9F8-7BF4-3649-A3FA-F82572D370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09B26-5D8A-9D40-BB52-E4E2136A219F}"/>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5" name="Footer Placeholder 4">
            <a:extLst>
              <a:ext uri="{FF2B5EF4-FFF2-40B4-BE49-F238E27FC236}">
                <a16:creationId xmlns:a16="http://schemas.microsoft.com/office/drawing/2014/main" id="{07119CF7-10D8-E940-9A76-756E34A7C0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6FA0CD-3811-3C41-B371-D9F541386BE2}"/>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115638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17C31-3AE3-B44B-B806-C9F7646E11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FC74CB-1E9D-EB47-8273-E824D634B8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5BB330-9C49-E846-B60B-26EFB104483D}"/>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5" name="Footer Placeholder 4">
            <a:extLst>
              <a:ext uri="{FF2B5EF4-FFF2-40B4-BE49-F238E27FC236}">
                <a16:creationId xmlns:a16="http://schemas.microsoft.com/office/drawing/2014/main" id="{240F3F64-CB85-5540-85B6-11151A6F0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9ABE2C-7E2E-0044-8A23-C847A87F887F}"/>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743929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DC9C6-7794-4045-9C4D-F389DF84787E}"/>
              </a:ext>
            </a:extLst>
          </p:cNvPr>
          <p:cNvSpPr>
            <a:spLocks noGrp="1"/>
          </p:cNvSpPr>
          <p:nvPr>
            <p:ph type="title"/>
          </p:nvPr>
        </p:nvSpPr>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F681D370-B4F7-274E-98C3-09FFAD98BF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FBAC88-D941-6147-9BC6-F33ABF1BE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8BC82D-C44F-134E-B602-6D1762D7416F}"/>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6" name="Footer Placeholder 5">
            <a:extLst>
              <a:ext uri="{FF2B5EF4-FFF2-40B4-BE49-F238E27FC236}">
                <a16:creationId xmlns:a16="http://schemas.microsoft.com/office/drawing/2014/main" id="{2C1A3F2C-46AC-2D48-BDEA-4E97468C17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205A3C-80D0-A34A-84B9-73C7AAA7722B}"/>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826684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1B601-30AA-864B-8CAE-D7462F472E51}"/>
              </a:ext>
            </a:extLst>
          </p:cNvPr>
          <p:cNvSpPr>
            <a:spLocks noGrp="1"/>
          </p:cNvSpPr>
          <p:nvPr>
            <p:ph type="title"/>
          </p:nvPr>
        </p:nvSpPr>
        <p:spPr>
          <a:xfrm>
            <a:off x="839788" y="365125"/>
            <a:ext cx="10515600" cy="1325563"/>
          </a:xfrm>
        </p:spPr>
        <p:txBody>
          <a:bodyPr/>
          <a:lstStyle>
            <a:lvl1pPr algn="ctr">
              <a:defRPr/>
            </a:lvl1pPr>
          </a:lstStyle>
          <a:p>
            <a:r>
              <a:rPr lang="en-US" dirty="0"/>
              <a:t>Click to edit Master title style</a:t>
            </a:r>
          </a:p>
        </p:txBody>
      </p:sp>
      <p:sp>
        <p:nvSpPr>
          <p:cNvPr id="3" name="Text Placeholder 2">
            <a:extLst>
              <a:ext uri="{FF2B5EF4-FFF2-40B4-BE49-F238E27FC236}">
                <a16:creationId xmlns:a16="http://schemas.microsoft.com/office/drawing/2014/main" id="{2CCEE3AF-3CA2-544A-B58C-238A02761B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EF6DCA-044C-9749-984C-1F786319E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B7EDD4-FD70-F84D-8856-EAA12A6793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A30E22-29DF-6244-A34F-F79E5EED9F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99684B-46CD-D144-AD76-83D9E3F6ED87}"/>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8" name="Footer Placeholder 7">
            <a:extLst>
              <a:ext uri="{FF2B5EF4-FFF2-40B4-BE49-F238E27FC236}">
                <a16:creationId xmlns:a16="http://schemas.microsoft.com/office/drawing/2014/main" id="{618DBBD2-1778-114E-9148-5913A78D3B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F1E1B6-2DCB-7E4C-92CF-3A6FD26BA9A8}"/>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58992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01768-18F4-944D-8B40-29B5C7AC0786}"/>
              </a:ext>
            </a:extLst>
          </p:cNvPr>
          <p:cNvSpPr>
            <a:spLocks noGrp="1"/>
          </p:cNvSpPr>
          <p:nvPr>
            <p:ph type="title"/>
          </p:nvPr>
        </p:nvSpPr>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2663B43E-21A1-7545-9A35-CC87E7747FEB}"/>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4" name="Footer Placeholder 3">
            <a:extLst>
              <a:ext uri="{FF2B5EF4-FFF2-40B4-BE49-F238E27FC236}">
                <a16:creationId xmlns:a16="http://schemas.microsoft.com/office/drawing/2014/main" id="{2B9654D0-04B2-2548-9FBD-5242066802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B61330-9DBE-AB4A-9C30-E72F61C85BF4}"/>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2154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364A2-06CD-5C40-9B1C-1FF81AF5E478}"/>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3" name="Footer Placeholder 2">
            <a:extLst>
              <a:ext uri="{FF2B5EF4-FFF2-40B4-BE49-F238E27FC236}">
                <a16:creationId xmlns:a16="http://schemas.microsoft.com/office/drawing/2014/main" id="{567D1A39-4A51-624D-AF88-C45CB1B928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510F21-1DE7-B243-BD5D-08AA9D30CC9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285683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61C07-986E-D44C-8084-EF23A87A8D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E60D54-D6EE-B444-9F23-1B02E8FE9C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BF8DD51-C767-5847-A748-1B10D8F52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1E32EC-E8AF-6F43-89E4-0CE93890C950}"/>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6" name="Footer Placeholder 5">
            <a:extLst>
              <a:ext uri="{FF2B5EF4-FFF2-40B4-BE49-F238E27FC236}">
                <a16:creationId xmlns:a16="http://schemas.microsoft.com/office/drawing/2014/main" id="{B34BCBE3-C6BF-E444-A8F7-417155533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72E21D-8539-E647-9CBC-4BB7BC817D13}"/>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956155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DD87-2747-1E4D-8525-CAB9F080E41E}"/>
              </a:ext>
            </a:extLst>
          </p:cNvPr>
          <p:cNvSpPr>
            <a:spLocks noGrp="1"/>
          </p:cNvSpPr>
          <p:nvPr>
            <p:ph type="title"/>
          </p:nvPr>
        </p:nvSpPr>
        <p:spPr>
          <a:xfrm>
            <a:off x="839788" y="457200"/>
            <a:ext cx="3932237" cy="1600200"/>
          </a:xfrm>
        </p:spPr>
        <p:txBody>
          <a:bodyPr anchor="b"/>
          <a:lstStyle>
            <a:lvl1pPr algn="ct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BC77A76-802C-774E-B82D-A7FD679370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90B91A-5C3A-AE4D-9E83-3E73662DE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3249E4-BD91-E94D-8D56-78F34E2E9AD6}"/>
              </a:ext>
            </a:extLst>
          </p:cNvPr>
          <p:cNvSpPr>
            <a:spLocks noGrp="1"/>
          </p:cNvSpPr>
          <p:nvPr>
            <p:ph type="dt" sz="half" idx="10"/>
          </p:nvPr>
        </p:nvSpPr>
        <p:spPr/>
        <p:txBody>
          <a:bodyPr/>
          <a:lstStyle/>
          <a:p>
            <a:fld id="{BA763BF8-AC66-E249-9CE8-8353EEB16B82}" type="datetimeFigureOut">
              <a:rPr lang="en-US" smtClean="0"/>
              <a:t>11/10/22</a:t>
            </a:fld>
            <a:endParaRPr lang="en-US"/>
          </a:p>
        </p:txBody>
      </p:sp>
      <p:sp>
        <p:nvSpPr>
          <p:cNvPr id="6" name="Footer Placeholder 5">
            <a:extLst>
              <a:ext uri="{FF2B5EF4-FFF2-40B4-BE49-F238E27FC236}">
                <a16:creationId xmlns:a16="http://schemas.microsoft.com/office/drawing/2014/main" id="{E075AB9F-6D7B-7B49-A36C-B2BBCD10D8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8DD4DB-B81E-1446-A526-4F8844BC9B4A}"/>
              </a:ext>
            </a:extLst>
          </p:cNvPr>
          <p:cNvSpPr>
            <a:spLocks noGrp="1"/>
          </p:cNvSpPr>
          <p:nvPr>
            <p:ph type="sldNum" sz="quarter" idx="12"/>
          </p:nvPr>
        </p:nvSpPr>
        <p:spPr/>
        <p:txBody>
          <a:bodyPr/>
          <a:lstStyle/>
          <a:p>
            <a:fld id="{2D21E121-49A3-D64E-A5F9-356C90050E44}" type="slidenum">
              <a:rPr lang="en-US" smtClean="0"/>
              <a:t>‹#›</a:t>
            </a:fld>
            <a:endParaRPr lang="en-US"/>
          </a:p>
        </p:txBody>
      </p:sp>
    </p:spTree>
    <p:extLst>
      <p:ext uri="{BB962C8B-B14F-4D97-AF65-F5344CB8AC3E}">
        <p14:creationId xmlns:p14="http://schemas.microsoft.com/office/powerpoint/2010/main" val="2631153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980386-ACEA-864A-8B44-C8DEA7D4F6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05CBA7B-6DA4-B74E-ACD6-EC151070E9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6E6E3B-4059-8547-9F14-BCA09AE962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BA763BF8-AC66-E249-9CE8-8353EEB16B82}" type="datetimeFigureOut">
              <a:rPr lang="en-US" smtClean="0"/>
              <a:pPr/>
              <a:t>11/10/22</a:t>
            </a:fld>
            <a:endParaRPr lang="en-US"/>
          </a:p>
        </p:txBody>
      </p:sp>
      <p:sp>
        <p:nvSpPr>
          <p:cNvPr id="5" name="Footer Placeholder 4">
            <a:extLst>
              <a:ext uri="{FF2B5EF4-FFF2-40B4-BE49-F238E27FC236}">
                <a16:creationId xmlns:a16="http://schemas.microsoft.com/office/drawing/2014/main" id="{817AE399-81D5-3E44-AA7A-88DFA85719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B2DF6F86-94CE-CF4F-93B3-A2367D4D2B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2D21E121-49A3-D64E-A5F9-356C90050E44}" type="slidenum">
              <a:rPr lang="en-US" smtClean="0"/>
              <a:pPr/>
              <a:t>‹#›</a:t>
            </a:fld>
            <a:endParaRPr lang="en-US"/>
          </a:p>
        </p:txBody>
      </p:sp>
    </p:spTree>
    <p:extLst>
      <p:ext uri="{BB962C8B-B14F-4D97-AF65-F5344CB8AC3E}">
        <p14:creationId xmlns:p14="http://schemas.microsoft.com/office/powerpoint/2010/main" val="3805489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a:t>Comparing Three or More Groups</a:t>
            </a:r>
          </a:p>
        </p:txBody>
      </p:sp>
      <p:sp>
        <p:nvSpPr>
          <p:cNvPr id="3" name="Subtitle 2"/>
          <p:cNvSpPr>
            <a:spLocks noGrp="1"/>
          </p:cNvSpPr>
          <p:nvPr>
            <p:ph type="subTitle" idx="1"/>
          </p:nvPr>
        </p:nvSpPr>
        <p:spPr>
          <a:xfrm>
            <a:off x="1524000" y="3869324"/>
            <a:ext cx="9144000" cy="1655762"/>
          </a:xfrm>
        </p:spPr>
        <p:txBody>
          <a:bodyPr/>
          <a:lstStyle/>
          <a:p>
            <a:r>
              <a:rPr lang="en-GB" dirty="0"/>
              <a:t>Vanessa </a:t>
            </a:r>
            <a:r>
              <a:rPr lang="en-GB" dirty="0" err="1"/>
              <a:t>LoBue</a:t>
            </a:r>
            <a:endParaRPr lang="en-GB" dirty="0"/>
          </a:p>
          <a:p>
            <a:r>
              <a:rPr lang="en-GB" dirty="0"/>
              <a:t>Jamil </a:t>
            </a:r>
            <a:r>
              <a:rPr lang="en-GB" dirty="0" err="1"/>
              <a:t>Bhanji</a:t>
            </a:r>
            <a:endParaRPr lang="en-GB" dirty="0"/>
          </a:p>
          <a:p>
            <a:r>
              <a:rPr lang="en-GB" dirty="0"/>
              <a:t>with a little help from Andy Field</a:t>
            </a:r>
          </a:p>
        </p:txBody>
      </p:sp>
    </p:spTree>
    <p:extLst>
      <p:ext uri="{BB962C8B-B14F-4D97-AF65-F5344CB8AC3E}">
        <p14:creationId xmlns:p14="http://schemas.microsoft.com/office/powerpoint/2010/main" val="90758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p:txBody>
          <a:bodyPr/>
          <a:lstStyle/>
          <a:p>
            <a:r>
              <a:rPr lang="en-GB" dirty="0"/>
              <a:t>Follow-Up Tests</a:t>
            </a:r>
          </a:p>
        </p:txBody>
      </p:sp>
      <p:sp>
        <p:nvSpPr>
          <p:cNvPr id="116739" name="Rectangle 3"/>
          <p:cNvSpPr>
            <a:spLocks noGrp="1" noChangeArrowheads="1"/>
          </p:cNvSpPr>
          <p:nvPr>
            <p:ph idx="1"/>
          </p:nvPr>
        </p:nvSpPr>
        <p:spPr>
          <a:noFill/>
        </p:spPr>
        <p:txBody>
          <a:bodyPr>
            <a:normAutofit/>
          </a:bodyPr>
          <a:lstStyle/>
          <a:p>
            <a:r>
              <a:rPr lang="en-GB" sz="3200" dirty="0"/>
              <a:t>Planned Contrasts</a:t>
            </a:r>
          </a:p>
          <a:p>
            <a:pPr lvl="1"/>
            <a:r>
              <a:rPr lang="en-GB" sz="3200" dirty="0"/>
              <a:t>Hypothesis driven</a:t>
            </a:r>
          </a:p>
          <a:p>
            <a:pPr lvl="1"/>
            <a:r>
              <a:rPr lang="en-GB" sz="3200" dirty="0"/>
              <a:t>Planned a priori</a:t>
            </a:r>
          </a:p>
          <a:p>
            <a:pPr lvl="1"/>
            <a:endParaRPr lang="en-GB" sz="3200" b="1" dirty="0">
              <a:solidFill>
                <a:srgbClr val="FFFF00"/>
              </a:solidFill>
            </a:endParaRPr>
          </a:p>
          <a:p>
            <a:r>
              <a:rPr lang="en-GB" sz="3200" dirty="0"/>
              <a:t>Post Hoc Tests</a:t>
            </a:r>
          </a:p>
          <a:p>
            <a:pPr lvl="1"/>
            <a:r>
              <a:rPr lang="en-GB" sz="3200" dirty="0"/>
              <a:t>Not Planned (no hypothesis)</a:t>
            </a:r>
          </a:p>
          <a:p>
            <a:pPr lvl="1"/>
            <a:r>
              <a:rPr lang="en-GB" sz="3200" dirty="0"/>
              <a:t>Compare all pairs of means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673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673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67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673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673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67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9"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8786" name="Rectangle 2"/>
          <p:cNvSpPr>
            <a:spLocks noGrp="1" noChangeArrowheads="1"/>
          </p:cNvSpPr>
          <p:nvPr>
            <p:ph type="title"/>
          </p:nvPr>
        </p:nvSpPr>
        <p:spPr/>
        <p:txBody>
          <a:bodyPr/>
          <a:lstStyle/>
          <a:p>
            <a:r>
              <a:rPr lang="en-GB" dirty="0"/>
              <a:t>Planned Contrasts</a:t>
            </a:r>
          </a:p>
        </p:txBody>
      </p:sp>
      <p:sp>
        <p:nvSpPr>
          <p:cNvPr id="118787" name="Rectangle 3"/>
          <p:cNvSpPr>
            <a:spLocks noGrp="1" noChangeArrowheads="1"/>
          </p:cNvSpPr>
          <p:nvPr>
            <p:ph idx="1"/>
          </p:nvPr>
        </p:nvSpPr>
        <p:spPr/>
        <p:txBody>
          <a:bodyPr>
            <a:normAutofit/>
          </a:bodyPr>
          <a:lstStyle/>
          <a:p>
            <a:pPr>
              <a:lnSpc>
                <a:spcPct val="90000"/>
              </a:lnSpc>
            </a:pPr>
            <a:r>
              <a:rPr lang="en-GB" sz="3200" dirty="0"/>
              <a:t>Basic Idea:</a:t>
            </a:r>
          </a:p>
          <a:p>
            <a:pPr lvl="1">
              <a:lnSpc>
                <a:spcPct val="90000"/>
              </a:lnSpc>
            </a:pPr>
            <a:r>
              <a:rPr lang="en-GB" sz="3200" dirty="0"/>
              <a:t>The variability explained by the Model (experimental manipulation, </a:t>
            </a:r>
            <a:r>
              <a:rPr lang="en-GB" sz="3200" b="1" dirty="0"/>
              <a:t>SS</a:t>
            </a:r>
            <a:r>
              <a:rPr lang="en-GB" sz="3200" b="1" baseline="-25000" dirty="0"/>
              <a:t>M</a:t>
            </a:r>
            <a:r>
              <a:rPr lang="en-GB" sz="3200" b="1" dirty="0"/>
              <a:t>) </a:t>
            </a:r>
            <a:r>
              <a:rPr lang="en-GB" sz="3200" dirty="0"/>
              <a:t>is due to</a:t>
            </a:r>
            <a:r>
              <a:rPr lang="en-GB" sz="3200" b="1" dirty="0"/>
              <a:t> </a:t>
            </a:r>
            <a:r>
              <a:rPr lang="en-GB" sz="3200" dirty="0"/>
              <a:t>participants being assigned to different groups</a:t>
            </a:r>
          </a:p>
          <a:p>
            <a:pPr lvl="1">
              <a:lnSpc>
                <a:spcPct val="90000"/>
              </a:lnSpc>
            </a:pPr>
            <a:r>
              <a:rPr lang="en-GB" sz="3200" dirty="0"/>
              <a:t>This variability can be broken down further to test specific hypotheses about which groups might differ</a:t>
            </a:r>
          </a:p>
          <a:p>
            <a:pPr lvl="1">
              <a:lnSpc>
                <a:spcPct val="90000"/>
              </a:lnSpc>
            </a:pPr>
            <a:r>
              <a:rPr lang="en-GB" sz="3200" dirty="0"/>
              <a:t>We break down the variance according to hypotheses made </a:t>
            </a:r>
            <a:r>
              <a:rPr lang="en-GB" sz="3200" i="1" dirty="0"/>
              <a:t>a priori </a:t>
            </a:r>
            <a:r>
              <a:rPr lang="en-GB" sz="3200" dirty="0"/>
              <a:t>(before the experiment)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87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878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87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87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7"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r>
              <a:rPr lang="en-GB" sz="4000" dirty="0"/>
              <a:t>Planned Contrasts: Rules</a:t>
            </a:r>
          </a:p>
        </p:txBody>
      </p:sp>
      <p:sp>
        <p:nvSpPr>
          <p:cNvPr id="120835" name="Rectangle 3"/>
          <p:cNvSpPr>
            <a:spLocks noGrp="1" noChangeArrowheads="1"/>
          </p:cNvSpPr>
          <p:nvPr>
            <p:ph idx="1"/>
          </p:nvPr>
        </p:nvSpPr>
        <p:spPr>
          <a:xfrm>
            <a:off x="838200" y="1690688"/>
            <a:ext cx="10515600" cy="4351338"/>
          </a:xfrm>
        </p:spPr>
        <p:txBody>
          <a:bodyPr>
            <a:noAutofit/>
          </a:bodyPr>
          <a:lstStyle/>
          <a:p>
            <a:pPr algn="just">
              <a:spcBef>
                <a:spcPts val="600"/>
              </a:spcBef>
              <a:spcAft>
                <a:spcPts val="600"/>
              </a:spcAft>
            </a:pPr>
            <a:r>
              <a:rPr lang="en-GB" sz="3200" dirty="0"/>
              <a:t>Independent</a:t>
            </a:r>
          </a:p>
          <a:p>
            <a:pPr lvl="1" algn="just">
              <a:spcBef>
                <a:spcPts val="600"/>
              </a:spcBef>
              <a:spcAft>
                <a:spcPts val="600"/>
              </a:spcAft>
            </a:pPr>
            <a:r>
              <a:rPr lang="en-GB" sz="2800" dirty="0"/>
              <a:t>contrasts must not interfere with each other (they must test unique hypotheses)</a:t>
            </a:r>
          </a:p>
          <a:p>
            <a:pPr algn="just">
              <a:spcBef>
                <a:spcPts val="600"/>
              </a:spcBef>
              <a:spcAft>
                <a:spcPts val="600"/>
              </a:spcAft>
            </a:pPr>
            <a:r>
              <a:rPr lang="en-GB" sz="3200" dirty="0"/>
              <a:t>Only 2 Chunks</a:t>
            </a:r>
          </a:p>
          <a:p>
            <a:pPr lvl="1" algn="just">
              <a:spcBef>
                <a:spcPts val="600"/>
              </a:spcBef>
              <a:spcAft>
                <a:spcPts val="600"/>
              </a:spcAft>
            </a:pPr>
            <a:r>
              <a:rPr lang="en-GB" sz="2800" dirty="0"/>
              <a:t>Each contrast should compare only 2 chunks of variation </a:t>
            </a:r>
          </a:p>
          <a:p>
            <a:pPr lvl="1" algn="just">
              <a:spcBef>
                <a:spcPts val="600"/>
              </a:spcBef>
              <a:spcAft>
                <a:spcPts val="600"/>
              </a:spcAft>
            </a:pPr>
            <a:r>
              <a:rPr lang="en-GB" sz="3200" i="1" dirty="0"/>
              <a:t>K</a:t>
            </a:r>
            <a:r>
              <a:rPr lang="en-GB" sz="3200" dirty="0"/>
              <a:t>-1</a:t>
            </a:r>
          </a:p>
          <a:p>
            <a:pPr lvl="1" algn="just">
              <a:spcBef>
                <a:spcPts val="600"/>
              </a:spcBef>
              <a:spcAft>
                <a:spcPts val="600"/>
              </a:spcAft>
            </a:pPr>
            <a:r>
              <a:rPr lang="en-GB" sz="2800" dirty="0"/>
              <a:t>You should always end up with one less contrast than the number of groups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083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083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08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083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083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08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5"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p:txBody>
          <a:bodyPr/>
          <a:lstStyle/>
          <a:p>
            <a:r>
              <a:rPr lang="en-GB" dirty="0"/>
              <a:t>Choosing Contrasts</a:t>
            </a:r>
          </a:p>
        </p:txBody>
      </p:sp>
      <p:sp>
        <p:nvSpPr>
          <p:cNvPr id="126979" name="Rectangle 3"/>
          <p:cNvSpPr>
            <a:spLocks noGrp="1" noChangeArrowheads="1"/>
          </p:cNvSpPr>
          <p:nvPr>
            <p:ph idx="1"/>
          </p:nvPr>
        </p:nvSpPr>
        <p:spPr/>
        <p:txBody>
          <a:bodyPr>
            <a:noAutofit/>
          </a:bodyPr>
          <a:lstStyle/>
          <a:p>
            <a:pPr algn="just">
              <a:spcBef>
                <a:spcPts val="600"/>
              </a:spcBef>
              <a:spcAft>
                <a:spcPts val="600"/>
              </a:spcAft>
            </a:pPr>
            <a:r>
              <a:rPr lang="en-GB" sz="3200" dirty="0"/>
              <a:t>Big Hint:</a:t>
            </a:r>
          </a:p>
          <a:p>
            <a:pPr lvl="1" algn="just">
              <a:spcBef>
                <a:spcPts val="600"/>
              </a:spcBef>
              <a:spcAft>
                <a:spcPts val="600"/>
              </a:spcAft>
            </a:pPr>
            <a:r>
              <a:rPr lang="en-GB" sz="2800" dirty="0"/>
              <a:t>In most experiments we usually have one or more control groups</a:t>
            </a:r>
          </a:p>
          <a:p>
            <a:pPr lvl="1" algn="just">
              <a:spcBef>
                <a:spcPts val="600"/>
              </a:spcBef>
              <a:spcAft>
                <a:spcPts val="600"/>
              </a:spcAft>
            </a:pPr>
            <a:r>
              <a:rPr lang="en-GB" sz="2800" dirty="0"/>
              <a:t>The logic of control groups dictates that we expect them to be different to groups that we’ve manipulated</a:t>
            </a:r>
          </a:p>
          <a:p>
            <a:pPr lvl="1" algn="just">
              <a:spcBef>
                <a:spcPts val="600"/>
              </a:spcBef>
              <a:spcAft>
                <a:spcPts val="600"/>
              </a:spcAft>
            </a:pPr>
            <a:r>
              <a:rPr lang="en-GB" sz="2800" dirty="0"/>
              <a:t>The first contrast will always be to compare any control groups (chunk 1) with any experimental conditions (chunk 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97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697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697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69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9026" name="Rectangle 2"/>
          <p:cNvSpPr>
            <a:spLocks noGrp="1" noChangeArrowheads="1"/>
          </p:cNvSpPr>
          <p:nvPr>
            <p:ph type="title"/>
          </p:nvPr>
        </p:nvSpPr>
        <p:spPr/>
        <p:txBody>
          <a:bodyPr/>
          <a:lstStyle/>
          <a:p>
            <a:r>
              <a:rPr lang="en-GB" dirty="0"/>
              <a:t>Choosing Contrasts</a:t>
            </a:r>
          </a:p>
        </p:txBody>
      </p:sp>
      <p:sp>
        <p:nvSpPr>
          <p:cNvPr id="129027" name="Rectangle 3"/>
          <p:cNvSpPr>
            <a:spLocks noGrp="1" noChangeArrowheads="1"/>
          </p:cNvSpPr>
          <p:nvPr>
            <p:ph idx="1"/>
          </p:nvPr>
        </p:nvSpPr>
        <p:spPr/>
        <p:txBody>
          <a:bodyPr>
            <a:normAutofit/>
          </a:bodyPr>
          <a:lstStyle/>
          <a:p>
            <a:r>
              <a:rPr lang="en-GB" sz="3200" dirty="0"/>
              <a:t>Hypothesis 1:</a:t>
            </a:r>
          </a:p>
          <a:p>
            <a:pPr lvl="1"/>
            <a:r>
              <a:rPr lang="en-GB" sz="3200" dirty="0"/>
              <a:t>People who receive puppy therapy will be happier than those who don’t</a:t>
            </a:r>
          </a:p>
          <a:p>
            <a:pPr lvl="1"/>
            <a:r>
              <a:rPr lang="en-GB" sz="3200" dirty="0"/>
              <a:t>Control </a:t>
            </a:r>
            <a:r>
              <a:rPr lang="en-GB" sz="3200" dirty="0">
                <a:sym typeface="Symbol" pitchFamily="18" charset="2"/>
              </a:rPr>
              <a:t> (15 mins, 30 mins)</a:t>
            </a:r>
            <a:endParaRPr lang="en-GB" sz="3200" dirty="0"/>
          </a:p>
          <a:p>
            <a:r>
              <a:rPr lang="en-GB" sz="3200" dirty="0"/>
              <a:t>Hypothesis 2:</a:t>
            </a:r>
          </a:p>
          <a:p>
            <a:pPr lvl="1"/>
            <a:r>
              <a:rPr lang="en-GB" sz="3200" dirty="0"/>
              <a:t>People who receive a long dose of puppy therapy will be happier than those who receive a </a:t>
            </a:r>
            <a:r>
              <a:rPr lang="en-GB" sz="3200" dirty="0" err="1"/>
              <a:t>shortdose</a:t>
            </a:r>
            <a:r>
              <a:rPr lang="en-GB" sz="3200" dirty="0"/>
              <a:t> </a:t>
            </a:r>
          </a:p>
          <a:p>
            <a:pPr lvl="1"/>
            <a:r>
              <a:rPr lang="en-GB" sz="3200" dirty="0"/>
              <a:t>15 mins </a:t>
            </a:r>
            <a:r>
              <a:rPr lang="en-GB" sz="3200" dirty="0">
                <a:sym typeface="Symbol" pitchFamily="18" charset="2"/>
              </a:rPr>
              <a:t> 30 mins</a:t>
            </a:r>
            <a:endParaRPr lang="en-GB"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02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902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902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902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902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90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2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2" name="Rectangle 4"/>
          <p:cNvSpPr>
            <a:spLocks noGrp="1" noChangeArrowheads="1"/>
          </p:cNvSpPr>
          <p:nvPr>
            <p:ph type="title"/>
          </p:nvPr>
        </p:nvSpPr>
        <p:spPr/>
        <p:txBody>
          <a:bodyPr/>
          <a:lstStyle/>
          <a:p>
            <a:r>
              <a:rPr lang="en-GB" dirty="0"/>
              <a:t>Choosing Contrasts: Example 1</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3436" y="1417638"/>
            <a:ext cx="5505064" cy="49883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Choosing Contrasts: Example 2</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2" y="1417638"/>
            <a:ext cx="5961041" cy="464026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2662" y="274638"/>
            <a:ext cx="7758138" cy="796908"/>
          </a:xfrm>
        </p:spPr>
        <p:txBody>
          <a:bodyPr>
            <a:normAutofit fontScale="90000"/>
          </a:bodyPr>
          <a:lstStyle/>
          <a:p>
            <a:r>
              <a:rPr lang="en-GB" dirty="0"/>
              <a:t>Choosing Contrasts: Example 3</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995" y="1244600"/>
            <a:ext cx="5938130" cy="47625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4386" name="Rectangle 2"/>
          <p:cNvSpPr>
            <a:spLocks noGrp="1" noChangeArrowheads="1"/>
          </p:cNvSpPr>
          <p:nvPr>
            <p:ph type="title"/>
          </p:nvPr>
        </p:nvSpPr>
        <p:spPr/>
        <p:txBody>
          <a:bodyPr/>
          <a:lstStyle/>
          <a:p>
            <a:r>
              <a:rPr lang="en-GB" dirty="0"/>
              <a:t>Post hoc Tests</a:t>
            </a:r>
          </a:p>
        </p:txBody>
      </p:sp>
      <p:sp>
        <p:nvSpPr>
          <p:cNvPr id="144387" name="Rectangle 3"/>
          <p:cNvSpPr>
            <a:spLocks noGrp="1" noChangeArrowheads="1"/>
          </p:cNvSpPr>
          <p:nvPr>
            <p:ph idx="1"/>
          </p:nvPr>
        </p:nvSpPr>
        <p:spPr/>
        <p:txBody>
          <a:bodyPr>
            <a:normAutofit/>
          </a:bodyPr>
          <a:lstStyle/>
          <a:p>
            <a:pPr algn="just">
              <a:lnSpc>
                <a:spcPct val="90000"/>
              </a:lnSpc>
              <a:spcBef>
                <a:spcPts val="600"/>
              </a:spcBef>
              <a:spcAft>
                <a:spcPts val="600"/>
              </a:spcAft>
            </a:pPr>
            <a:r>
              <a:rPr lang="en-GB" sz="3200" dirty="0"/>
              <a:t>Compare each mean against all others</a:t>
            </a:r>
          </a:p>
          <a:p>
            <a:pPr algn="just">
              <a:lnSpc>
                <a:spcPct val="90000"/>
              </a:lnSpc>
              <a:spcBef>
                <a:spcPts val="600"/>
              </a:spcBef>
              <a:spcAft>
                <a:spcPts val="600"/>
              </a:spcAft>
            </a:pPr>
            <a:r>
              <a:rPr lang="en-GB" sz="3200" dirty="0"/>
              <a:t>In general terms they use a stricter criterion to accept an effect as significant</a:t>
            </a:r>
          </a:p>
          <a:p>
            <a:pPr lvl="1" algn="just">
              <a:lnSpc>
                <a:spcPct val="90000"/>
              </a:lnSpc>
              <a:spcBef>
                <a:spcPts val="600"/>
              </a:spcBef>
              <a:spcAft>
                <a:spcPts val="600"/>
              </a:spcAft>
            </a:pPr>
            <a:r>
              <a:rPr lang="en-GB" sz="3200" dirty="0"/>
              <a:t>Hence, control the familywise error rate.</a:t>
            </a:r>
          </a:p>
          <a:p>
            <a:pPr lvl="1" algn="just">
              <a:lnSpc>
                <a:spcPct val="90000"/>
              </a:lnSpc>
              <a:spcBef>
                <a:spcPts val="600"/>
              </a:spcBef>
              <a:spcAft>
                <a:spcPts val="600"/>
              </a:spcAft>
            </a:pPr>
            <a:r>
              <a:rPr lang="en-GB" sz="3200" dirty="0"/>
              <a:t>Simplest example is the Bonferroni method:</a:t>
            </a:r>
          </a:p>
        </p:txBody>
      </p:sp>
      <mc:AlternateContent xmlns:mc="http://schemas.openxmlformats.org/markup-compatibility/2006" xmlns:a14="http://schemas.microsoft.com/office/drawing/2010/main">
        <mc:Choice Requires="a14">
          <p:sp>
            <p:nvSpPr>
              <p:cNvPr id="2" name="Rectangle 1"/>
              <p:cNvSpPr/>
              <p:nvPr/>
            </p:nvSpPr>
            <p:spPr>
              <a:xfrm>
                <a:off x="5279603" y="5025027"/>
                <a:ext cx="1853456" cy="751296"/>
              </a:xfrm>
              <a:prstGeom prst="rect">
                <a:avLst/>
              </a:prstGeom>
            </p:spPr>
            <p:txBody>
              <a:bodyPr wrap="none">
                <a:spAutoFit/>
              </a:bodyPr>
              <a:lstStyle/>
              <a:p>
                <a14:m>
                  <m:oMath xmlns:m="http://schemas.openxmlformats.org/officeDocument/2006/math">
                    <m:sSub>
                      <m:sSubPr>
                        <m:ctrlPr>
                          <a:rPr lang="en-GB" sz="3200" i="1">
                            <a:latin typeface="Cambria Math" panose="02040503050406030204" pitchFamily="18" charset="0"/>
                          </a:rPr>
                        </m:ctrlPr>
                      </m:sSubPr>
                      <m:e>
                        <m:r>
                          <a:rPr lang="en-GB" sz="3200" i="1">
                            <a:latin typeface="Cambria Math" charset="0"/>
                            <a:ea typeface="Times New Roman" charset="0"/>
                            <a:cs typeface="Times New Roman" charset="0"/>
                          </a:rPr>
                          <m:t>𝑃</m:t>
                        </m:r>
                      </m:e>
                      <m:sub>
                        <m:r>
                          <a:rPr lang="en-GB" sz="3200" i="1">
                            <a:latin typeface="Cambria Math" charset="0"/>
                            <a:ea typeface="Times New Roman" charset="0"/>
                            <a:cs typeface="Times New Roman" charset="0"/>
                          </a:rPr>
                          <m:t>𝐶𝑟𝑖𝑡</m:t>
                        </m:r>
                      </m:sub>
                    </m:sSub>
                    <m:r>
                      <a:rPr lang="en-GB" sz="3200">
                        <a:latin typeface="Cambria Math" charset="0"/>
                        <a:ea typeface="Times New Roman" charset="0"/>
                        <a:cs typeface="Times New Roman" charset="0"/>
                      </a:rPr>
                      <m:t>=</m:t>
                    </m:r>
                    <m:f>
                      <m:fPr>
                        <m:ctrlPr>
                          <a:rPr lang="en-GB" sz="3200" i="1">
                            <a:latin typeface="Cambria Math" panose="02040503050406030204" pitchFamily="18" charset="0"/>
                          </a:rPr>
                        </m:ctrlPr>
                      </m:fPr>
                      <m:num>
                        <m:r>
                          <a:rPr lang="en-GB" sz="3200" i="1">
                            <a:latin typeface="Cambria Math" charset="0"/>
                            <a:ea typeface="Times New Roman" charset="0"/>
                            <a:cs typeface="Times New Roman" charset="0"/>
                          </a:rPr>
                          <m:t>𝛼</m:t>
                        </m:r>
                      </m:num>
                      <m:den>
                        <m:r>
                          <a:rPr lang="en-GB" sz="3200" i="1">
                            <a:latin typeface="Cambria Math" charset="0"/>
                            <a:ea typeface="Times New Roman" charset="0"/>
                            <a:cs typeface="Times New Roman" charset="0"/>
                          </a:rPr>
                          <m:t>𝑘</m:t>
                        </m:r>
                      </m:den>
                    </m:f>
                  </m:oMath>
                </a14:m>
                <a:r>
                  <a:rPr lang="en-GB" sz="3200" dirty="0"/>
                  <a:t> </a:t>
                </a:r>
              </a:p>
            </p:txBody>
          </p:sp>
        </mc:Choice>
        <mc:Fallback xmlns="">
          <p:sp>
            <p:nvSpPr>
              <p:cNvPr id="2" name="Rectangle 1"/>
              <p:cNvSpPr>
                <a:spLocks noRot="1" noChangeAspect="1" noMove="1" noResize="1" noEditPoints="1" noAdjustHandles="1" noChangeArrowheads="1" noChangeShapeType="1" noTextEdit="1"/>
              </p:cNvSpPr>
              <p:nvPr/>
            </p:nvSpPr>
            <p:spPr>
              <a:xfrm>
                <a:off x="3755603" y="5025027"/>
                <a:ext cx="1853456" cy="751296"/>
              </a:xfrm>
              <a:prstGeom prst="rect">
                <a:avLst/>
              </a:prstGeom>
              <a:blipFill rotWithShape="0">
                <a:blip r:embed="rId3"/>
                <a:stretch>
                  <a:fillRect/>
                </a:stretch>
              </a:blipFill>
            </p:spPr>
            <p:txBody>
              <a:bodyPr/>
              <a:lstStyle/>
              <a:p>
                <a:r>
                  <a:rPr lang="en-GB">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4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438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438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4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387" grpId="0" build="p"/>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6434" name="Rectangle 2"/>
          <p:cNvSpPr>
            <a:spLocks noGrp="1" noChangeArrowheads="1"/>
          </p:cNvSpPr>
          <p:nvPr>
            <p:ph type="title"/>
          </p:nvPr>
        </p:nvSpPr>
        <p:spPr/>
        <p:txBody>
          <a:bodyPr/>
          <a:lstStyle/>
          <a:p>
            <a:r>
              <a:rPr lang="en-GB"/>
              <a:t>Post Hoc Tests Recommendations:</a:t>
            </a:r>
          </a:p>
        </p:txBody>
      </p:sp>
      <p:sp>
        <p:nvSpPr>
          <p:cNvPr id="146435" name="Rectangle 3"/>
          <p:cNvSpPr>
            <a:spLocks noGrp="1" noChangeArrowheads="1"/>
          </p:cNvSpPr>
          <p:nvPr>
            <p:ph idx="1"/>
          </p:nvPr>
        </p:nvSpPr>
        <p:spPr/>
        <p:txBody>
          <a:bodyPr>
            <a:noAutofit/>
          </a:bodyPr>
          <a:lstStyle/>
          <a:p>
            <a:pPr algn="just">
              <a:lnSpc>
                <a:spcPct val="80000"/>
              </a:lnSpc>
              <a:spcBef>
                <a:spcPts val="600"/>
              </a:spcBef>
              <a:spcAft>
                <a:spcPts val="600"/>
              </a:spcAft>
            </a:pPr>
            <a:r>
              <a:rPr lang="en-GB" sz="3200" dirty="0"/>
              <a:t>Assumptions met:</a:t>
            </a:r>
          </a:p>
          <a:p>
            <a:pPr lvl="1" algn="just">
              <a:lnSpc>
                <a:spcPct val="80000"/>
              </a:lnSpc>
              <a:spcBef>
                <a:spcPts val="600"/>
              </a:spcBef>
              <a:spcAft>
                <a:spcPts val="600"/>
              </a:spcAft>
            </a:pPr>
            <a:r>
              <a:rPr lang="en-GB" sz="3200" dirty="0"/>
              <a:t>REGWQ or Tukey HSD</a:t>
            </a:r>
          </a:p>
          <a:p>
            <a:pPr algn="just">
              <a:lnSpc>
                <a:spcPct val="80000"/>
              </a:lnSpc>
              <a:spcBef>
                <a:spcPts val="600"/>
              </a:spcBef>
              <a:spcAft>
                <a:spcPts val="600"/>
              </a:spcAft>
            </a:pPr>
            <a:r>
              <a:rPr lang="en-GB" sz="3200" dirty="0"/>
              <a:t>Safe Option:</a:t>
            </a:r>
          </a:p>
          <a:p>
            <a:pPr lvl="1" algn="just">
              <a:lnSpc>
                <a:spcPct val="80000"/>
              </a:lnSpc>
              <a:spcBef>
                <a:spcPts val="600"/>
              </a:spcBef>
              <a:spcAft>
                <a:spcPts val="600"/>
              </a:spcAft>
            </a:pPr>
            <a:r>
              <a:rPr lang="en-GB" sz="3200" dirty="0"/>
              <a:t>Bonferroni</a:t>
            </a:r>
          </a:p>
          <a:p>
            <a:pPr algn="just">
              <a:lnSpc>
                <a:spcPct val="80000"/>
              </a:lnSpc>
              <a:spcBef>
                <a:spcPts val="600"/>
              </a:spcBef>
              <a:spcAft>
                <a:spcPts val="600"/>
              </a:spcAft>
            </a:pPr>
            <a:r>
              <a:rPr lang="en-GB" sz="3200" dirty="0"/>
              <a:t>Unequal Sample Sizes:</a:t>
            </a:r>
          </a:p>
          <a:p>
            <a:pPr lvl="1" algn="just">
              <a:lnSpc>
                <a:spcPct val="80000"/>
              </a:lnSpc>
              <a:spcBef>
                <a:spcPts val="600"/>
              </a:spcBef>
              <a:spcAft>
                <a:spcPts val="600"/>
              </a:spcAft>
            </a:pPr>
            <a:r>
              <a:rPr lang="en-GB" sz="3200" dirty="0"/>
              <a:t>Gabriel’s (small </a:t>
            </a:r>
            <a:r>
              <a:rPr lang="en-GB" sz="3200" i="1" dirty="0"/>
              <a:t>n</a:t>
            </a:r>
            <a:r>
              <a:rPr lang="en-GB" sz="3200" dirty="0"/>
              <a:t>), Hochberg’s GT2 (large </a:t>
            </a:r>
            <a:r>
              <a:rPr lang="en-GB" sz="3200" i="1" dirty="0"/>
              <a:t>n</a:t>
            </a:r>
            <a:r>
              <a:rPr lang="en-GB" sz="3200" dirty="0"/>
              <a:t>)</a:t>
            </a:r>
          </a:p>
          <a:p>
            <a:pPr algn="just">
              <a:lnSpc>
                <a:spcPct val="80000"/>
              </a:lnSpc>
              <a:spcBef>
                <a:spcPts val="600"/>
              </a:spcBef>
              <a:spcAft>
                <a:spcPts val="600"/>
              </a:spcAft>
            </a:pPr>
            <a:r>
              <a:rPr lang="en-GB" sz="3200" dirty="0"/>
              <a:t>Unequal Variances:</a:t>
            </a:r>
          </a:p>
          <a:p>
            <a:pPr lvl="1" algn="just">
              <a:lnSpc>
                <a:spcPct val="80000"/>
              </a:lnSpc>
              <a:spcBef>
                <a:spcPts val="600"/>
              </a:spcBef>
              <a:spcAft>
                <a:spcPts val="600"/>
              </a:spcAft>
            </a:pPr>
            <a:r>
              <a:rPr lang="en-GB" sz="3200" dirty="0"/>
              <a:t>Games-Howell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43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643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64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643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643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6435">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6435">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643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43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GB" dirty="0"/>
              <a:t>Topics</a:t>
            </a:r>
            <a:endParaRPr lang="en-US" dirty="0"/>
          </a:p>
        </p:txBody>
      </p:sp>
      <p:sp>
        <p:nvSpPr>
          <p:cNvPr id="4099" name="Rectangle 3"/>
          <p:cNvSpPr>
            <a:spLocks noGrp="1" noChangeArrowheads="1"/>
          </p:cNvSpPr>
          <p:nvPr>
            <p:ph idx="1"/>
          </p:nvPr>
        </p:nvSpPr>
        <p:spPr/>
        <p:txBody>
          <a:bodyPr>
            <a:normAutofit/>
          </a:bodyPr>
          <a:lstStyle/>
          <a:p>
            <a:r>
              <a:rPr lang="en-US" sz="3200" dirty="0"/>
              <a:t>Comparing several means with the linear model</a:t>
            </a:r>
          </a:p>
          <a:p>
            <a:pPr lvl="1">
              <a:lnSpc>
                <a:spcPct val="90000"/>
              </a:lnSpc>
            </a:pPr>
            <a:r>
              <a:rPr lang="en-GB" sz="3200" dirty="0"/>
              <a:t>Planned Contrasts/Comparisons</a:t>
            </a:r>
          </a:p>
          <a:p>
            <a:pPr lvl="1">
              <a:lnSpc>
                <a:spcPct val="90000"/>
              </a:lnSpc>
            </a:pPr>
            <a:r>
              <a:rPr lang="en-GB" sz="3200" dirty="0"/>
              <a:t>Post Hoc Tests</a:t>
            </a:r>
          </a:p>
          <a:p>
            <a:endParaRPr lang="en-GB" sz="3200" dirty="0"/>
          </a:p>
          <a:p>
            <a:r>
              <a:rPr lang="en-GB" sz="3200" dirty="0"/>
              <a:t>ANCOVA</a:t>
            </a:r>
          </a:p>
          <a:p>
            <a:endParaRPr lang="en-GB" sz="3200" dirty="0"/>
          </a:p>
          <a:p>
            <a:r>
              <a:rPr lang="en-GB" sz="3200" dirty="0"/>
              <a:t>Factorial Design</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09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GB" dirty="0"/>
              <a:t>ANCOVA</a:t>
            </a:r>
            <a:endParaRPr lang="en-US" dirty="0"/>
          </a:p>
        </p:txBody>
      </p:sp>
      <p:sp>
        <p:nvSpPr>
          <p:cNvPr id="36867" name="Rectangle 3"/>
          <p:cNvSpPr>
            <a:spLocks noGrp="1" noChangeArrowheads="1"/>
          </p:cNvSpPr>
          <p:nvPr>
            <p:ph idx="1"/>
          </p:nvPr>
        </p:nvSpPr>
        <p:spPr/>
        <p:txBody>
          <a:bodyPr>
            <a:normAutofit/>
          </a:bodyPr>
          <a:lstStyle/>
          <a:p>
            <a:r>
              <a:rPr lang="en-US" sz="3200" dirty="0"/>
              <a:t>To test for differences between group means when we know that an extraneous variable affects the outcome variable</a:t>
            </a:r>
          </a:p>
          <a:p>
            <a:endParaRPr lang="en-US" sz="3200" dirty="0"/>
          </a:p>
          <a:p>
            <a:r>
              <a:rPr lang="en-US" sz="3200" dirty="0"/>
              <a:t>Used to adjust for known extraneous variables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86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r>
              <a:rPr lang="en-GB"/>
              <a:t>Advantages of ANCOVA</a:t>
            </a:r>
            <a:endParaRPr lang="en-US"/>
          </a:p>
        </p:txBody>
      </p:sp>
      <p:sp>
        <p:nvSpPr>
          <p:cNvPr id="66563" name="Rectangle 3"/>
          <p:cNvSpPr>
            <a:spLocks noGrp="1" noChangeArrowheads="1"/>
          </p:cNvSpPr>
          <p:nvPr>
            <p:ph idx="1"/>
          </p:nvPr>
        </p:nvSpPr>
        <p:spPr/>
        <p:txBody>
          <a:bodyPr>
            <a:normAutofit/>
          </a:bodyPr>
          <a:lstStyle/>
          <a:p>
            <a:r>
              <a:rPr lang="en-US" sz="3200" dirty="0"/>
              <a:t>Reduces Error Variance</a:t>
            </a:r>
          </a:p>
          <a:p>
            <a:pPr lvl="1"/>
            <a:r>
              <a:rPr lang="en-US" sz="3200" dirty="0"/>
              <a:t>By explaining some of the unexplained variance (SS</a:t>
            </a:r>
            <a:r>
              <a:rPr lang="en-US" sz="3200" baseline="-25000" dirty="0"/>
              <a:t>R</a:t>
            </a:r>
            <a:r>
              <a:rPr lang="en-US" sz="3200" dirty="0"/>
              <a:t>) the error variance in the model can be reduced</a:t>
            </a:r>
          </a:p>
          <a:p>
            <a:pPr lvl="1"/>
            <a:endParaRPr lang="en-US" sz="3200" dirty="0"/>
          </a:p>
          <a:p>
            <a:r>
              <a:rPr lang="en-US" sz="3200" dirty="0"/>
              <a:t>Greater Experimental Control:</a:t>
            </a:r>
          </a:p>
          <a:p>
            <a:pPr lvl="1"/>
            <a:r>
              <a:rPr lang="en-US" sz="3200" dirty="0"/>
              <a:t>By controlling known extraneous variables, we gain greater insight into the effect of the predictor variable(s)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656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656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5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r>
              <a:rPr lang="en-GB" dirty="0"/>
              <a:t>Back to Puppies</a:t>
            </a:r>
            <a:endParaRPr lang="en-US" dirty="0"/>
          </a:p>
        </p:txBody>
      </p:sp>
      <p:sp>
        <p:nvSpPr>
          <p:cNvPr id="67587" name="Rectangle 3"/>
          <p:cNvSpPr>
            <a:spLocks noGrp="1" noChangeArrowheads="1"/>
          </p:cNvSpPr>
          <p:nvPr>
            <p:ph idx="1"/>
          </p:nvPr>
        </p:nvSpPr>
        <p:spPr>
          <a:xfrm>
            <a:off x="838200" y="1596119"/>
            <a:ext cx="10515600" cy="4732110"/>
          </a:xfrm>
        </p:spPr>
        <p:txBody>
          <a:bodyPr>
            <a:normAutofit/>
          </a:bodyPr>
          <a:lstStyle/>
          <a:p>
            <a:pPr>
              <a:lnSpc>
                <a:spcPct val="90000"/>
              </a:lnSpc>
            </a:pPr>
            <a:r>
              <a:rPr lang="en-US" sz="3200" dirty="0"/>
              <a:t>We can replicate the RCT of puppy therapy but also measure love of puppies.</a:t>
            </a:r>
          </a:p>
          <a:p>
            <a:pPr lvl="1">
              <a:lnSpc>
                <a:spcPct val="90000"/>
              </a:lnSpc>
            </a:pPr>
            <a:r>
              <a:rPr lang="en-US" sz="2800" dirty="0"/>
              <a:t>Outcome (or DV) = participant’s happiness</a:t>
            </a:r>
          </a:p>
          <a:p>
            <a:pPr lvl="1">
              <a:lnSpc>
                <a:spcPct val="90000"/>
              </a:lnSpc>
            </a:pPr>
            <a:r>
              <a:rPr lang="en-US" sz="2800" dirty="0"/>
              <a:t>Predictor (or IV) = Dose of puppy therapy (control, 15-mins &amp; 30-mins)</a:t>
            </a:r>
          </a:p>
          <a:p>
            <a:pPr lvl="1">
              <a:lnSpc>
                <a:spcPct val="90000"/>
              </a:lnSpc>
            </a:pPr>
            <a:r>
              <a:rPr lang="en-US" sz="2800" dirty="0"/>
              <a:t>Covariate = love of puppies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758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75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75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7200" y="274638"/>
            <a:ext cx="3860800" cy="2189162"/>
          </a:xfrm>
        </p:spPr>
        <p:txBody>
          <a:bodyPr>
            <a:normAutofit/>
          </a:bodyPr>
          <a:lstStyle/>
          <a:p>
            <a:r>
              <a:rPr lang="en-GB" sz="2800" dirty="0"/>
              <a:t>Relationships between the IV and covariate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8870" y="109538"/>
            <a:ext cx="4933630" cy="626960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7698" name="Rectangle 2"/>
          <p:cNvSpPr>
            <a:spLocks noGrp="1" noChangeArrowheads="1"/>
          </p:cNvSpPr>
          <p:nvPr>
            <p:ph type="title"/>
          </p:nvPr>
        </p:nvSpPr>
        <p:spPr>
          <a:xfrm>
            <a:off x="2717800" y="323850"/>
            <a:ext cx="7188200" cy="1428750"/>
          </a:xfrm>
        </p:spPr>
        <p:txBody>
          <a:bodyPr/>
          <a:lstStyle/>
          <a:p>
            <a:r>
              <a:rPr lang="en-GB" dirty="0"/>
              <a:t>Factorial Designs</a:t>
            </a:r>
          </a:p>
        </p:txBody>
      </p:sp>
      <p:sp>
        <p:nvSpPr>
          <p:cNvPr id="157699" name="Rectangle 3"/>
          <p:cNvSpPr>
            <a:spLocks noGrp="1" noChangeArrowheads="1"/>
          </p:cNvSpPr>
          <p:nvPr>
            <p:ph idx="1"/>
          </p:nvPr>
        </p:nvSpPr>
        <p:spPr>
          <a:xfrm>
            <a:off x="1052287" y="1651000"/>
            <a:ext cx="9136742" cy="4662714"/>
          </a:xfrm>
        </p:spPr>
        <p:txBody>
          <a:bodyPr/>
          <a:lstStyle/>
          <a:p>
            <a:pPr>
              <a:lnSpc>
                <a:spcPct val="90000"/>
              </a:lnSpc>
            </a:pPr>
            <a:r>
              <a:rPr lang="en-GB" sz="4000" dirty="0"/>
              <a:t>Rationale of factorial designs</a:t>
            </a:r>
          </a:p>
          <a:p>
            <a:pPr>
              <a:lnSpc>
                <a:spcPct val="90000"/>
              </a:lnSpc>
            </a:pPr>
            <a:endParaRPr lang="en-GB" sz="4000" dirty="0"/>
          </a:p>
          <a:p>
            <a:pPr>
              <a:lnSpc>
                <a:spcPct val="90000"/>
              </a:lnSpc>
            </a:pPr>
            <a:r>
              <a:rPr lang="en-GB" sz="4000" dirty="0"/>
              <a:t>Partitioning variance</a:t>
            </a:r>
          </a:p>
          <a:p>
            <a:pPr>
              <a:lnSpc>
                <a:spcPct val="90000"/>
              </a:lnSpc>
            </a:pPr>
            <a:endParaRPr lang="en-GB" sz="4000" dirty="0"/>
          </a:p>
          <a:p>
            <a:pPr>
              <a:lnSpc>
                <a:spcPct val="90000"/>
              </a:lnSpc>
            </a:pPr>
            <a:r>
              <a:rPr lang="en-GB" sz="4000" dirty="0"/>
              <a:t>Interaction effects</a:t>
            </a:r>
          </a:p>
          <a:p>
            <a:pPr lvl="1">
              <a:lnSpc>
                <a:spcPct val="90000"/>
              </a:lnSpc>
            </a:pPr>
            <a:r>
              <a:rPr lang="en-GB" sz="3600" dirty="0"/>
              <a:t>Interaction graphs</a:t>
            </a:r>
          </a:p>
          <a:p>
            <a:pPr lvl="1">
              <a:lnSpc>
                <a:spcPct val="90000"/>
              </a:lnSpc>
            </a:pPr>
            <a:r>
              <a:rPr lang="en-GB" sz="3600" dirty="0"/>
              <a:t>Interpretation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76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769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769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769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769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699"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8722" name="Rectangle 2"/>
          <p:cNvSpPr>
            <a:spLocks noGrp="1" noChangeArrowheads="1"/>
          </p:cNvSpPr>
          <p:nvPr>
            <p:ph type="title"/>
          </p:nvPr>
        </p:nvSpPr>
        <p:spPr/>
        <p:txBody>
          <a:bodyPr/>
          <a:lstStyle/>
          <a:p>
            <a:r>
              <a:rPr lang="en-GB" dirty="0"/>
              <a:t>Naming Experimental Designs</a:t>
            </a:r>
          </a:p>
        </p:txBody>
      </p:sp>
      <p:sp>
        <p:nvSpPr>
          <p:cNvPr id="2" name="Content Placeholder 1"/>
          <p:cNvSpPr>
            <a:spLocks noGrp="1"/>
          </p:cNvSpPr>
          <p:nvPr>
            <p:ph idx="1"/>
          </p:nvPr>
        </p:nvSpPr>
        <p:spPr>
          <a:xfrm>
            <a:off x="838200" y="1564367"/>
            <a:ext cx="10758714" cy="4928507"/>
          </a:xfrm>
        </p:spPr>
        <p:txBody>
          <a:bodyPr>
            <a:normAutofit/>
          </a:bodyPr>
          <a:lstStyle/>
          <a:p>
            <a:r>
              <a:rPr lang="en-GB" dirty="0"/>
              <a:t>Factorial design</a:t>
            </a:r>
          </a:p>
          <a:p>
            <a:pPr lvl="1"/>
            <a:r>
              <a:rPr lang="en-GB" dirty="0"/>
              <a:t>More than one independent/predictor variable has been manipulated</a:t>
            </a:r>
          </a:p>
          <a:p>
            <a:r>
              <a:rPr lang="en-GB" dirty="0"/>
              <a:t>The number of independent/predictor variables manipulated</a:t>
            </a:r>
          </a:p>
          <a:p>
            <a:pPr lvl="1"/>
            <a:r>
              <a:rPr lang="en-GB" i="1" dirty="0"/>
              <a:t>n</a:t>
            </a:r>
            <a:r>
              <a:rPr lang="en-GB" dirty="0"/>
              <a:t>-way = </a:t>
            </a:r>
            <a:r>
              <a:rPr lang="en-GB" i="1" dirty="0"/>
              <a:t>n</a:t>
            </a:r>
            <a:r>
              <a:rPr lang="en-GB" dirty="0"/>
              <a:t> predictors/independent variables, for example:</a:t>
            </a:r>
            <a:endParaRPr lang="en-GB" i="1" dirty="0"/>
          </a:p>
          <a:p>
            <a:pPr lvl="2"/>
            <a:r>
              <a:rPr lang="en-GB" dirty="0"/>
              <a:t>Two-way = 2 independent variables</a:t>
            </a:r>
          </a:p>
          <a:p>
            <a:pPr lvl="2"/>
            <a:r>
              <a:rPr lang="en-GB" dirty="0"/>
              <a:t>Three-way = 3 independent variables</a:t>
            </a:r>
          </a:p>
          <a:p>
            <a:r>
              <a:rPr lang="en-GB" dirty="0"/>
              <a:t>The allocation of participants</a:t>
            </a:r>
          </a:p>
          <a:p>
            <a:pPr lvl="1"/>
            <a:r>
              <a:rPr lang="en-GB" dirty="0"/>
              <a:t>Independent design = different entities in all conditions</a:t>
            </a:r>
          </a:p>
          <a:p>
            <a:pPr lvl="1"/>
            <a:r>
              <a:rPr lang="en-GB" dirty="0"/>
              <a:t>Repeated measures design = the same entities in all conditions</a:t>
            </a:r>
          </a:p>
          <a:p>
            <a:pPr lvl="1"/>
            <a:r>
              <a:rPr lang="en-GB" dirty="0"/>
              <a:t>Mixed design = different entities in all conditions of at least one IV, the same entities in all conditions of at least one other IV</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0770" name="Rectangle 2"/>
          <p:cNvSpPr>
            <a:spLocks noGrp="1" noChangeArrowheads="1"/>
          </p:cNvSpPr>
          <p:nvPr>
            <p:ph type="title"/>
          </p:nvPr>
        </p:nvSpPr>
        <p:spPr>
          <a:xfrm>
            <a:off x="783771" y="344488"/>
            <a:ext cx="10740572" cy="1143000"/>
          </a:xfrm>
        </p:spPr>
        <p:txBody>
          <a:bodyPr/>
          <a:lstStyle/>
          <a:p>
            <a:r>
              <a:rPr lang="en-GB" dirty="0"/>
              <a:t>Benefit of Factorial Designs</a:t>
            </a:r>
          </a:p>
        </p:txBody>
      </p:sp>
      <p:sp>
        <p:nvSpPr>
          <p:cNvPr id="160771" name="Rectangle 3"/>
          <p:cNvSpPr>
            <a:spLocks noGrp="1" noChangeArrowheads="1"/>
          </p:cNvSpPr>
          <p:nvPr>
            <p:ph idx="1"/>
          </p:nvPr>
        </p:nvSpPr>
        <p:spPr>
          <a:xfrm>
            <a:off x="1079499" y="1487488"/>
            <a:ext cx="10444843" cy="4373562"/>
          </a:xfrm>
          <a:noFill/>
        </p:spPr>
        <p:txBody>
          <a:bodyPr>
            <a:normAutofit/>
          </a:bodyPr>
          <a:lstStyle/>
          <a:p>
            <a:pPr>
              <a:lnSpc>
                <a:spcPct val="90000"/>
              </a:lnSpc>
            </a:pPr>
            <a:r>
              <a:rPr lang="en-GB" sz="3200" dirty="0"/>
              <a:t>We can look at how variables </a:t>
            </a:r>
            <a:r>
              <a:rPr lang="en-GB" sz="3200" i="1" dirty="0"/>
              <a:t>Interact</a:t>
            </a:r>
            <a:r>
              <a:rPr lang="en-GB" sz="3200" dirty="0"/>
              <a:t>.</a:t>
            </a:r>
          </a:p>
          <a:p>
            <a:pPr>
              <a:lnSpc>
                <a:spcPct val="90000"/>
              </a:lnSpc>
            </a:pPr>
            <a:r>
              <a:rPr lang="en-GB" sz="3200" dirty="0"/>
              <a:t>Interactions</a:t>
            </a:r>
          </a:p>
          <a:p>
            <a:pPr lvl="1">
              <a:lnSpc>
                <a:spcPct val="90000"/>
              </a:lnSpc>
            </a:pPr>
            <a:r>
              <a:rPr lang="en-GB" sz="3200" dirty="0"/>
              <a:t>Show how the effects of one predictor might depend on the effects of another</a:t>
            </a:r>
          </a:p>
          <a:p>
            <a:pPr lvl="1">
              <a:lnSpc>
                <a:spcPct val="90000"/>
              </a:lnSpc>
            </a:pPr>
            <a:r>
              <a:rPr lang="en-GB" sz="3200" dirty="0"/>
              <a:t>Are often more interesting than main effects</a:t>
            </a:r>
          </a:p>
          <a:p>
            <a:pPr lvl="1">
              <a:lnSpc>
                <a:spcPct val="90000"/>
              </a:lnSpc>
            </a:pPr>
            <a:r>
              <a:rPr lang="en-GB" sz="3200" dirty="0"/>
              <a:t>Think back to </a:t>
            </a:r>
            <a:r>
              <a:rPr lang="en-GB" sz="3200" b="1" i="1" dirty="0"/>
              <a:t>moderation</a:t>
            </a:r>
            <a:r>
              <a:rPr lang="en-GB" sz="32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077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077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077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07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771"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7256" y="1479350"/>
            <a:ext cx="6807678" cy="4159449"/>
          </a:xfrm>
          <a:prstGeom prst="rect">
            <a:avLst/>
          </a:prstGeom>
        </p:spPr>
      </p:pic>
      <p:sp>
        <p:nvSpPr>
          <p:cNvPr id="3" name="Rectangle 2">
            <a:extLst>
              <a:ext uri="{FF2B5EF4-FFF2-40B4-BE49-F238E27FC236}">
                <a16:creationId xmlns:a16="http://schemas.microsoft.com/office/drawing/2014/main" id="{2964341B-E2E0-BEBA-939D-70EB1A1FD248}"/>
              </a:ext>
            </a:extLst>
          </p:cNvPr>
          <p:cNvSpPr>
            <a:spLocks noGrp="1" noChangeArrowheads="1"/>
          </p:cNvSpPr>
          <p:nvPr>
            <p:ph type="title"/>
          </p:nvPr>
        </p:nvSpPr>
        <p:spPr>
          <a:xfrm>
            <a:off x="838200" y="365125"/>
            <a:ext cx="10515600" cy="1325563"/>
          </a:xfrm>
        </p:spPr>
        <p:txBody>
          <a:bodyPr/>
          <a:lstStyle/>
          <a:p>
            <a:r>
              <a:rPr lang="en-GB" dirty="0"/>
              <a:t>Partitioning Variance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1116" y="1340360"/>
            <a:ext cx="5329767" cy="5152515"/>
          </a:xfrm>
          <a:prstGeom prst="rect">
            <a:avLst/>
          </a:prstGeom>
        </p:spPr>
      </p:pic>
      <p:sp>
        <p:nvSpPr>
          <p:cNvPr id="3" name="Rectangle 2">
            <a:extLst>
              <a:ext uri="{FF2B5EF4-FFF2-40B4-BE49-F238E27FC236}">
                <a16:creationId xmlns:a16="http://schemas.microsoft.com/office/drawing/2014/main" id="{C75F099C-3127-762B-F808-942A81DA26A4}"/>
              </a:ext>
            </a:extLst>
          </p:cNvPr>
          <p:cNvSpPr txBox="1">
            <a:spLocks noChangeArrowheads="1"/>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Interaction Graphs</a:t>
            </a:r>
          </a:p>
        </p:txBody>
      </p:sp>
    </p:spTree>
    <p:extLst>
      <p:ext uri="{BB962C8B-B14F-4D97-AF65-F5344CB8AC3E}">
        <p14:creationId xmlns:p14="http://schemas.microsoft.com/office/powerpoint/2010/main" val="1889441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73AA5D63-969B-D6DB-47CC-952B5E2AFC10}"/>
              </a:ext>
            </a:extLst>
          </p:cNvPr>
          <p:cNvSpPr txBox="1">
            <a:spLocks noChangeArrowheads="1"/>
          </p:cNvSpPr>
          <p:nvPr/>
        </p:nvSpPr>
        <p:spPr>
          <a:xfrm>
            <a:off x="838200" y="2634192"/>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On to the lab activity!</a:t>
            </a:r>
          </a:p>
          <a:p>
            <a:pPr algn="ctr"/>
            <a:r>
              <a:rPr lang="en-GB" dirty="0"/>
              <a:t>the following slides are extra</a:t>
            </a:r>
          </a:p>
          <a:p>
            <a:pPr algn="ctr"/>
            <a:r>
              <a:rPr lang="en-GB" dirty="0"/>
              <a:t>(for further clarification if needed)</a:t>
            </a:r>
          </a:p>
        </p:txBody>
      </p:sp>
    </p:spTree>
    <p:extLst>
      <p:ext uri="{BB962C8B-B14F-4D97-AF65-F5344CB8AC3E}">
        <p14:creationId xmlns:p14="http://schemas.microsoft.com/office/powerpoint/2010/main" val="3629323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Puppy Example</a:t>
            </a:r>
          </a:p>
        </p:txBody>
      </p:sp>
      <p:sp>
        <p:nvSpPr>
          <p:cNvPr id="3" name="Content Placeholder 2"/>
          <p:cNvSpPr>
            <a:spLocks noGrp="1"/>
          </p:cNvSpPr>
          <p:nvPr>
            <p:ph idx="1"/>
          </p:nvPr>
        </p:nvSpPr>
        <p:spPr/>
        <p:txBody>
          <a:bodyPr>
            <a:noAutofit/>
          </a:bodyPr>
          <a:lstStyle/>
          <a:p>
            <a:r>
              <a:rPr lang="en-GB" sz="3200" dirty="0"/>
              <a:t>A puppy therapy RCT in which we randomized people into three groups:</a:t>
            </a:r>
          </a:p>
          <a:p>
            <a:pPr marL="971550" lvl="1" indent="-514350">
              <a:buFont typeface="+mj-lt"/>
              <a:buAutoNum type="arabicPeriod"/>
            </a:pPr>
            <a:r>
              <a:rPr lang="en-GB" sz="3000" dirty="0"/>
              <a:t>A control group</a:t>
            </a:r>
          </a:p>
          <a:p>
            <a:pPr marL="971550" lvl="1" indent="-514350">
              <a:buFont typeface="+mj-lt"/>
              <a:buAutoNum type="arabicPeriod"/>
            </a:pPr>
            <a:r>
              <a:rPr lang="en-GB" sz="3000" dirty="0"/>
              <a:t>15 minutes of puppy therapy</a:t>
            </a:r>
          </a:p>
          <a:p>
            <a:pPr marL="971550" lvl="1" indent="-514350">
              <a:buFont typeface="+mj-lt"/>
              <a:buAutoNum type="arabicPeriod"/>
            </a:pPr>
            <a:r>
              <a:rPr lang="en-GB" sz="3000" dirty="0"/>
              <a:t>30 minutes of puppy therapy</a:t>
            </a:r>
          </a:p>
          <a:p>
            <a:pPr marL="571500" indent="-514350"/>
            <a:r>
              <a:rPr lang="en-GB" sz="3200" dirty="0"/>
              <a:t>The outcome is happiness (0 = unhappy) to 10 (happy)</a:t>
            </a:r>
          </a:p>
        </p:txBody>
      </p:sp>
    </p:spTree>
    <p:extLst>
      <p:ext uri="{BB962C8B-B14F-4D97-AF65-F5344CB8AC3E}">
        <p14:creationId xmlns:p14="http://schemas.microsoft.com/office/powerpoint/2010/main" val="175495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8175" y="1490132"/>
            <a:ext cx="4825718" cy="5274205"/>
          </a:xfrm>
          <a:prstGeom prst="rect">
            <a:avLst/>
          </a:prstGeom>
        </p:spPr>
      </p:pic>
      <p:sp>
        <p:nvSpPr>
          <p:cNvPr id="13314" name="Rectangle 2"/>
          <p:cNvSpPr>
            <a:spLocks noGrp="1" noChangeArrowheads="1"/>
          </p:cNvSpPr>
          <p:nvPr>
            <p:ph type="title"/>
          </p:nvPr>
        </p:nvSpPr>
        <p:spPr>
          <a:xfrm>
            <a:off x="6811962" y="5621337"/>
            <a:ext cx="4541838" cy="1143000"/>
          </a:xfrm>
        </p:spPr>
        <p:txBody>
          <a:bodyPr/>
          <a:lstStyle/>
          <a:p>
            <a:r>
              <a:rPr lang="en-GB" dirty="0"/>
              <a:t>Sums of squares</a:t>
            </a:r>
            <a:endParaRPr lang="en-US" dirty="0"/>
          </a:p>
        </p:txBody>
      </p:sp>
      <p:sp>
        <p:nvSpPr>
          <p:cNvPr id="3" name="TextBox 2">
            <a:extLst>
              <a:ext uri="{FF2B5EF4-FFF2-40B4-BE49-F238E27FC236}">
                <a16:creationId xmlns:a16="http://schemas.microsoft.com/office/drawing/2014/main" id="{4531A03C-B579-7734-492E-2AECE297C8AB}"/>
              </a:ext>
            </a:extLst>
          </p:cNvPr>
          <p:cNvSpPr txBox="1"/>
          <p:nvPr/>
        </p:nvSpPr>
        <p:spPr>
          <a:xfrm>
            <a:off x="1270053" y="1490132"/>
            <a:ext cx="1794934" cy="923330"/>
          </a:xfrm>
          <a:prstGeom prst="rect">
            <a:avLst/>
          </a:prstGeom>
          <a:noFill/>
        </p:spPr>
        <p:txBody>
          <a:bodyPr wrap="square" rtlCol="0">
            <a:spAutoFit/>
          </a:bodyPr>
          <a:lstStyle/>
          <a:p>
            <a:r>
              <a:rPr lang="en-US" dirty="0"/>
              <a:t>SS</a:t>
            </a:r>
            <a:r>
              <a:rPr lang="en-US" baseline="-25000" dirty="0"/>
              <a:t>T</a:t>
            </a:r>
            <a:r>
              <a:rPr lang="en-US" dirty="0"/>
              <a:t> is in the ”Total” row in SPSS output</a:t>
            </a:r>
          </a:p>
        </p:txBody>
      </p:sp>
      <p:sp>
        <p:nvSpPr>
          <p:cNvPr id="4" name="TextBox 3">
            <a:extLst>
              <a:ext uri="{FF2B5EF4-FFF2-40B4-BE49-F238E27FC236}">
                <a16:creationId xmlns:a16="http://schemas.microsoft.com/office/drawing/2014/main" id="{0BBAD67A-A43E-5987-0456-43164C064D33}"/>
              </a:ext>
            </a:extLst>
          </p:cNvPr>
          <p:cNvSpPr txBox="1"/>
          <p:nvPr/>
        </p:nvSpPr>
        <p:spPr>
          <a:xfrm>
            <a:off x="8397081" y="1642533"/>
            <a:ext cx="1794934" cy="923330"/>
          </a:xfrm>
          <a:prstGeom prst="rect">
            <a:avLst/>
          </a:prstGeom>
          <a:noFill/>
        </p:spPr>
        <p:txBody>
          <a:bodyPr wrap="square" rtlCol="0">
            <a:spAutoFit/>
          </a:bodyPr>
          <a:lstStyle/>
          <a:p>
            <a:r>
              <a:rPr lang="en-US" dirty="0"/>
              <a:t>SS</a:t>
            </a:r>
            <a:r>
              <a:rPr lang="en-US" baseline="-25000" dirty="0"/>
              <a:t>R</a:t>
            </a:r>
            <a:r>
              <a:rPr lang="en-US" dirty="0"/>
              <a:t> is in the ”Residual” row in SPSS output</a:t>
            </a:r>
          </a:p>
        </p:txBody>
      </p:sp>
      <p:sp>
        <p:nvSpPr>
          <p:cNvPr id="5" name="TextBox 4">
            <a:extLst>
              <a:ext uri="{FF2B5EF4-FFF2-40B4-BE49-F238E27FC236}">
                <a16:creationId xmlns:a16="http://schemas.microsoft.com/office/drawing/2014/main" id="{9C3A4825-059E-709E-FDFB-B3EFB680B355}"/>
              </a:ext>
            </a:extLst>
          </p:cNvPr>
          <p:cNvSpPr txBox="1"/>
          <p:nvPr/>
        </p:nvSpPr>
        <p:spPr>
          <a:xfrm>
            <a:off x="1270053" y="4444539"/>
            <a:ext cx="1794934" cy="923330"/>
          </a:xfrm>
          <a:prstGeom prst="rect">
            <a:avLst/>
          </a:prstGeom>
          <a:noFill/>
        </p:spPr>
        <p:txBody>
          <a:bodyPr wrap="square" rtlCol="0">
            <a:spAutoFit/>
          </a:bodyPr>
          <a:lstStyle/>
          <a:p>
            <a:r>
              <a:rPr lang="en-US" dirty="0"/>
              <a:t>SS</a:t>
            </a:r>
            <a:r>
              <a:rPr lang="en-US" baseline="-25000" dirty="0"/>
              <a:t>M</a:t>
            </a:r>
            <a:r>
              <a:rPr lang="en-US" dirty="0"/>
              <a:t> is in the ”Regression” row in SPSS output</a:t>
            </a:r>
          </a:p>
        </p:txBody>
      </p:sp>
      <p:sp>
        <p:nvSpPr>
          <p:cNvPr id="6" name="Rectangle 2">
            <a:extLst>
              <a:ext uri="{FF2B5EF4-FFF2-40B4-BE49-F238E27FC236}">
                <a16:creationId xmlns:a16="http://schemas.microsoft.com/office/drawing/2014/main" id="{87691C7D-20BF-8BA3-9237-92C274749344}"/>
              </a:ext>
            </a:extLst>
          </p:cNvPr>
          <p:cNvSpPr txBox="1">
            <a:spLocks noChangeArrowheads="1"/>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r>
              <a:rPr lang="en-GB" dirty="0"/>
              <a:t>Regression: SS</a:t>
            </a:r>
            <a:r>
              <a:rPr lang="en-GB" baseline="-25000" dirty="0"/>
              <a:t>T</a:t>
            </a:r>
            <a:r>
              <a:rPr lang="en-GB" dirty="0"/>
              <a:t>, SS</a:t>
            </a:r>
            <a:r>
              <a:rPr lang="en-GB" baseline="-25000" dirty="0"/>
              <a:t>M</a:t>
            </a:r>
            <a:r>
              <a:rPr lang="en-GB" dirty="0"/>
              <a:t>, SS</a:t>
            </a:r>
            <a:r>
              <a:rPr lang="en-GB" baseline="-25000" dirty="0"/>
              <a:t>R</a:t>
            </a:r>
            <a:endParaRPr lang="en-US" baseline="-250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GB" dirty="0"/>
              <a:t>Regression Summary</a:t>
            </a:r>
            <a:endParaRPr lang="en-US" dirty="0"/>
          </a:p>
        </p:txBody>
      </p:sp>
      <p:sp>
        <p:nvSpPr>
          <p:cNvPr id="20483" name="Rectangle 3"/>
          <p:cNvSpPr>
            <a:spLocks noGrp="1" noChangeArrowheads="1"/>
          </p:cNvSpPr>
          <p:nvPr>
            <p:ph idx="1"/>
          </p:nvPr>
        </p:nvSpPr>
        <p:spPr>
          <a:xfrm>
            <a:off x="722085" y="1462768"/>
            <a:ext cx="10515600" cy="4351338"/>
          </a:xfrm>
        </p:spPr>
        <p:txBody>
          <a:bodyPr>
            <a:noAutofit/>
          </a:bodyPr>
          <a:lstStyle/>
          <a:p>
            <a:r>
              <a:rPr lang="en-US" sz="3200" dirty="0"/>
              <a:t>SS</a:t>
            </a:r>
            <a:r>
              <a:rPr lang="en-US" sz="3200" baseline="-25000" dirty="0"/>
              <a:t>T</a:t>
            </a:r>
          </a:p>
          <a:p>
            <a:pPr lvl="1"/>
            <a:r>
              <a:rPr lang="en-US" sz="3200" dirty="0"/>
              <a:t>Total variability (variability between scores and the mean).</a:t>
            </a:r>
          </a:p>
          <a:p>
            <a:r>
              <a:rPr lang="en-US" sz="3200" dirty="0"/>
              <a:t>SS</a:t>
            </a:r>
            <a:r>
              <a:rPr lang="en-US" sz="3200" baseline="-25000" dirty="0"/>
              <a:t>R</a:t>
            </a:r>
          </a:p>
          <a:p>
            <a:pPr lvl="1"/>
            <a:r>
              <a:rPr lang="en-US" sz="3200" dirty="0"/>
              <a:t>Residual/error variability (variability between the model and the actual data).</a:t>
            </a:r>
          </a:p>
          <a:p>
            <a:r>
              <a:rPr lang="en-US" sz="3200" dirty="0"/>
              <a:t>SS</a:t>
            </a:r>
            <a:r>
              <a:rPr lang="en-US" sz="3200" baseline="-25000" dirty="0"/>
              <a:t>M</a:t>
            </a:r>
            <a:r>
              <a:rPr lang="en-US" sz="3200" dirty="0"/>
              <a:t> </a:t>
            </a:r>
          </a:p>
          <a:p>
            <a:pPr lvl="1"/>
            <a:r>
              <a:rPr lang="en-US" sz="3200" dirty="0"/>
              <a:t>Model variability (difference in variability between the model and the mean).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48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48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48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48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4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Using the regression menus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2872806" y="1417638"/>
            <a:ext cx="7283412" cy="4195762"/>
          </a:xfrm>
          <a:prstGeom prst="rect">
            <a:avLst/>
          </a:prstGeom>
          <a:noFill/>
          <a:ln w="9525">
            <a:noFill/>
            <a:miter lim="800000"/>
            <a:headEnd/>
            <a:tailEnd/>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22" name="Rectangle 2"/>
          <p:cNvSpPr>
            <a:spLocks noGrp="1" noChangeArrowheads="1"/>
          </p:cNvSpPr>
          <p:nvPr>
            <p:ph type="title"/>
          </p:nvPr>
        </p:nvSpPr>
        <p:spPr>
          <a:xfrm>
            <a:off x="2817814" y="274638"/>
            <a:ext cx="7621587" cy="1143000"/>
          </a:xfrm>
        </p:spPr>
        <p:txBody>
          <a:bodyPr>
            <a:normAutofit/>
          </a:bodyPr>
          <a:lstStyle/>
          <a:p>
            <a:r>
              <a:rPr lang="en-GB" dirty="0"/>
              <a:t>Main effect of alcohol</a:t>
            </a:r>
            <a:endParaRPr lang="en-GB" baseline="-250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002080" y="1199687"/>
            <a:ext cx="5253054" cy="3939791"/>
          </a:xfrm>
          <a:prstGeom prst="rect">
            <a:avLst/>
          </a:prstGeom>
          <a:noFill/>
          <a:ln w="9525">
            <a:noFill/>
            <a:miter lim="800000"/>
            <a:headEnd/>
            <a:tailEnd/>
          </a:ln>
        </p:spPr>
      </p:pic>
      <p:sp>
        <p:nvSpPr>
          <p:cNvPr id="2" name="Rectangle 1"/>
          <p:cNvSpPr/>
          <p:nvPr/>
        </p:nvSpPr>
        <p:spPr>
          <a:xfrm>
            <a:off x="2374900" y="5418196"/>
            <a:ext cx="8966200" cy="646331"/>
          </a:xfrm>
          <a:prstGeom prst="rect">
            <a:avLst/>
          </a:prstGeom>
        </p:spPr>
        <p:txBody>
          <a:bodyPr wrap="square">
            <a:spAutoFit/>
          </a:bodyPr>
          <a:lstStyle/>
          <a:p>
            <a:pPr>
              <a:spcBef>
                <a:spcPct val="50000"/>
              </a:spcBef>
            </a:pPr>
            <a:r>
              <a:rPr lang="en-GB" dirty="0">
                <a:solidFill>
                  <a:schemeClr val="accent5">
                    <a:lumMod val="75000"/>
                  </a:schemeClr>
                </a:solidFill>
              </a:rPr>
              <a:t>There was a significant main effect of the amount of alcohol consumed on ratings of the attractiveness of faces, </a:t>
            </a:r>
            <a:r>
              <a:rPr lang="en-GB" i="1" dirty="0">
                <a:solidFill>
                  <a:schemeClr val="accent5">
                    <a:lumMod val="75000"/>
                  </a:schemeClr>
                </a:solidFill>
              </a:rPr>
              <a:t>F</a:t>
            </a:r>
            <a:r>
              <a:rPr lang="en-GB" dirty="0">
                <a:solidFill>
                  <a:schemeClr val="accent5">
                    <a:lumMod val="75000"/>
                  </a:schemeClr>
                </a:solidFill>
              </a:rPr>
              <a:t>(2, 42) = 6.04, </a:t>
            </a:r>
            <a:r>
              <a:rPr lang="en-GB" i="1" dirty="0">
                <a:solidFill>
                  <a:schemeClr val="accent5">
                    <a:lumMod val="75000"/>
                  </a:schemeClr>
                </a:solidFill>
              </a:rPr>
              <a:t>p</a:t>
            </a:r>
            <a:r>
              <a:rPr lang="en-GB" dirty="0">
                <a:solidFill>
                  <a:schemeClr val="accent5">
                    <a:lumMod val="75000"/>
                  </a:schemeClr>
                </a:solidFill>
              </a:rPr>
              <a:t> = 0.005</a:t>
            </a:r>
            <a:endParaRPr lang="en-US" dirty="0">
              <a:solidFill>
                <a:schemeClr val="accent5">
                  <a:lumMod val="7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4322"/>
                                        </p:tgtEl>
                                        <p:attrNameLst>
                                          <p:attrName>style.visibility</p:attrName>
                                        </p:attrNameLst>
                                      </p:cBhvr>
                                      <p:to>
                                        <p:strVal val="visible"/>
                                      </p:to>
                                    </p:set>
                                    <p:animEffect transition="in" filter="dissolve">
                                      <p:cBhvr>
                                        <p:cTn id="7" dur="500"/>
                                        <p:tgtEl>
                                          <p:spTgt spid="184322"/>
                                        </p:tgtEl>
                                      </p:cBhvr>
                                    </p:animEffect>
                                  </p:childTnLst>
                                </p:cTn>
                              </p:par>
                              <p:par>
                                <p:cTn id="8" presetID="53"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22" grpId="0"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3336913" y="1219162"/>
            <a:ext cx="5730887" cy="4298165"/>
          </a:xfrm>
          <a:prstGeom prst="rect">
            <a:avLst/>
          </a:prstGeom>
          <a:noFill/>
          <a:ln w="9525">
            <a:noFill/>
            <a:miter lim="800000"/>
            <a:headEnd/>
            <a:tailEnd/>
          </a:ln>
        </p:spPr>
      </p:pic>
      <p:sp>
        <p:nvSpPr>
          <p:cNvPr id="186370" name="Rectangle 2"/>
          <p:cNvSpPr>
            <a:spLocks noGrp="1" noChangeArrowheads="1"/>
          </p:cNvSpPr>
          <p:nvPr>
            <p:ph type="title"/>
          </p:nvPr>
        </p:nvSpPr>
        <p:spPr>
          <a:xfrm>
            <a:off x="2970214" y="274638"/>
            <a:ext cx="7240587" cy="1143000"/>
          </a:xfrm>
        </p:spPr>
        <p:txBody>
          <a:bodyPr>
            <a:normAutofit/>
          </a:bodyPr>
          <a:lstStyle/>
          <a:p>
            <a:r>
              <a:rPr lang="en-GB" dirty="0"/>
              <a:t>Main effect of face type</a:t>
            </a:r>
            <a:endParaRPr lang="en-GB" baseline="-25000" dirty="0"/>
          </a:p>
        </p:txBody>
      </p:sp>
      <p:sp>
        <p:nvSpPr>
          <p:cNvPr id="2" name="Rectangle 1"/>
          <p:cNvSpPr/>
          <p:nvPr/>
        </p:nvSpPr>
        <p:spPr>
          <a:xfrm>
            <a:off x="1727200" y="5696635"/>
            <a:ext cx="10134600" cy="369332"/>
          </a:xfrm>
          <a:prstGeom prst="rect">
            <a:avLst/>
          </a:prstGeom>
        </p:spPr>
        <p:txBody>
          <a:bodyPr wrap="square">
            <a:spAutoFit/>
          </a:bodyPr>
          <a:lstStyle/>
          <a:p>
            <a:r>
              <a:rPr lang="en-GB" dirty="0">
                <a:solidFill>
                  <a:schemeClr val="accent5">
                    <a:lumMod val="75000"/>
                  </a:schemeClr>
                </a:solidFill>
                <a:latin typeface="Helvetica Neue" charset="0"/>
                <a:ea typeface="Times New Roman" charset="0"/>
                <a:cs typeface="Times New Roman" charset="0"/>
              </a:rPr>
              <a:t>Attractive faces were rated significantly higher than unattractive faces, </a:t>
            </a:r>
            <a:r>
              <a:rPr lang="en-GB" i="1" dirty="0">
                <a:solidFill>
                  <a:schemeClr val="accent5">
                    <a:lumMod val="75000"/>
                  </a:schemeClr>
                </a:solidFill>
                <a:latin typeface="Helvetica Neue" charset="0"/>
                <a:ea typeface="Times New Roman" charset="0"/>
                <a:cs typeface="Times New Roman" charset="0"/>
              </a:rPr>
              <a:t>F</a:t>
            </a:r>
            <a:r>
              <a:rPr lang="en-GB" dirty="0">
                <a:solidFill>
                  <a:schemeClr val="accent5">
                    <a:lumMod val="75000"/>
                  </a:schemeClr>
                </a:solidFill>
                <a:latin typeface="Helvetica Neue" charset="0"/>
                <a:ea typeface="Times New Roman" charset="0"/>
                <a:cs typeface="Times New Roman" charset="0"/>
              </a:rPr>
              <a:t>(1, 42) = 15.58, </a:t>
            </a:r>
            <a:r>
              <a:rPr lang="en-GB" i="1" dirty="0">
                <a:solidFill>
                  <a:schemeClr val="accent5">
                    <a:lumMod val="75000"/>
                  </a:schemeClr>
                </a:solidFill>
                <a:latin typeface="Helvetica Neue" charset="0"/>
                <a:ea typeface="Times New Roman" charset="0"/>
                <a:cs typeface="Times New Roman" charset="0"/>
              </a:rPr>
              <a:t>p</a:t>
            </a:r>
            <a:r>
              <a:rPr lang="en-GB" dirty="0">
                <a:solidFill>
                  <a:schemeClr val="accent5">
                    <a:lumMod val="75000"/>
                  </a:schemeClr>
                </a:solidFill>
                <a:latin typeface="Helvetica Neue" charset="0"/>
                <a:ea typeface="Times New Roman" charset="0"/>
                <a:cs typeface="Times New Roman" charset="0"/>
              </a:rPr>
              <a:t> &lt; 0.001</a:t>
            </a:r>
            <a:r>
              <a:rPr lang="en-GB" dirty="0">
                <a:solidFill>
                  <a:schemeClr val="accent5">
                    <a:lumMod val="75000"/>
                  </a:schemeClr>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6370"/>
                                        </p:tgtEl>
                                        <p:attrNameLst>
                                          <p:attrName>style.visibility</p:attrName>
                                        </p:attrNameLst>
                                      </p:cBhvr>
                                      <p:to>
                                        <p:strVal val="visible"/>
                                      </p:to>
                                    </p:set>
                                    <p:animEffect transition="in" filter="dissolve">
                                      <p:cBhvr>
                                        <p:cTn id="7" dur="500"/>
                                        <p:tgtEl>
                                          <p:spTgt spid="1863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370" grpId="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8418" name="Rectangle 2"/>
          <p:cNvSpPr>
            <a:spLocks noGrp="1" noChangeArrowheads="1"/>
          </p:cNvSpPr>
          <p:nvPr>
            <p:ph type="title"/>
          </p:nvPr>
        </p:nvSpPr>
        <p:spPr>
          <a:xfrm>
            <a:off x="3271948" y="195811"/>
            <a:ext cx="6923087" cy="609600"/>
          </a:xfrm>
        </p:spPr>
        <p:txBody>
          <a:bodyPr>
            <a:normAutofit fontScale="90000"/>
          </a:bodyPr>
          <a:lstStyle/>
          <a:p>
            <a:r>
              <a:rPr lang="en-GB" sz="4000" dirty="0"/>
              <a:t>The interaction effect</a:t>
            </a:r>
            <a:endParaRPr lang="en-GB" sz="4000" baseline="-25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4700" y="853362"/>
            <a:ext cx="6641063" cy="4427375"/>
          </a:xfrm>
          <a:prstGeom prst="rect">
            <a:avLst/>
          </a:prstGeom>
        </p:spPr>
      </p:pic>
      <p:sp>
        <p:nvSpPr>
          <p:cNvPr id="3" name="Rectangle 2"/>
          <p:cNvSpPr/>
          <p:nvPr/>
        </p:nvSpPr>
        <p:spPr>
          <a:xfrm>
            <a:off x="1843991" y="5506488"/>
            <a:ext cx="9779000" cy="646331"/>
          </a:xfrm>
          <a:prstGeom prst="rect">
            <a:avLst/>
          </a:prstGeom>
        </p:spPr>
        <p:txBody>
          <a:bodyPr wrap="square">
            <a:spAutoFit/>
          </a:bodyPr>
          <a:lstStyle/>
          <a:p>
            <a:r>
              <a:rPr lang="en-GB">
                <a:solidFill>
                  <a:schemeClr val="accent5">
                    <a:lumMod val="75000"/>
                  </a:schemeClr>
                </a:solidFill>
                <a:latin typeface="Helvetica Neue" charset="0"/>
                <a:ea typeface="Times New Roman" charset="0"/>
                <a:cs typeface="Times New Roman" charset="0"/>
              </a:rPr>
              <a:t>There was a significant interaction between the amount of alcohol consumed and the type of face of the person rated on attractiveness, </a:t>
            </a:r>
            <a:r>
              <a:rPr lang="en-GB" i="1">
                <a:solidFill>
                  <a:schemeClr val="accent5">
                    <a:lumMod val="75000"/>
                  </a:schemeClr>
                </a:solidFill>
                <a:latin typeface="Helvetica Neue" charset="0"/>
                <a:ea typeface="Times New Roman" charset="0"/>
                <a:cs typeface="Times New Roman" charset="0"/>
              </a:rPr>
              <a:t>F</a:t>
            </a:r>
            <a:r>
              <a:rPr lang="en-GB">
                <a:solidFill>
                  <a:schemeClr val="accent5">
                    <a:lumMod val="75000"/>
                  </a:schemeClr>
                </a:solidFill>
                <a:latin typeface="Helvetica Neue" charset="0"/>
                <a:ea typeface="Times New Roman" charset="0"/>
                <a:cs typeface="Times New Roman" charset="0"/>
              </a:rPr>
              <a:t>(2, 42) = 8.51, </a:t>
            </a:r>
            <a:r>
              <a:rPr lang="en-GB" i="1">
                <a:solidFill>
                  <a:schemeClr val="accent5">
                    <a:lumMod val="75000"/>
                  </a:schemeClr>
                </a:solidFill>
                <a:latin typeface="Helvetica Neue" charset="0"/>
                <a:ea typeface="Times New Roman" charset="0"/>
                <a:cs typeface="Times New Roman" charset="0"/>
              </a:rPr>
              <a:t>p</a:t>
            </a:r>
            <a:r>
              <a:rPr lang="en-GB">
                <a:solidFill>
                  <a:schemeClr val="accent5">
                    <a:lumMod val="75000"/>
                  </a:schemeClr>
                </a:solidFill>
                <a:latin typeface="Helvetica Neue" charset="0"/>
                <a:ea typeface="Times New Roman" charset="0"/>
                <a:cs typeface="Times New Roman" charset="0"/>
              </a:rPr>
              <a:t> = 0.001</a:t>
            </a:r>
            <a:r>
              <a:rPr lang="en-GB">
                <a:solidFill>
                  <a:schemeClr val="accent5">
                    <a:lumMod val="75000"/>
                  </a:schemeClr>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88418"/>
                                        </p:tgtEl>
                                        <p:attrNameLst>
                                          <p:attrName>style.visibility</p:attrName>
                                        </p:attrNameLst>
                                      </p:cBhvr>
                                      <p:to>
                                        <p:strVal val="visible"/>
                                      </p:to>
                                    </p:set>
                                    <p:animEffect transition="in" filter="dissolve">
                                      <p:cBhvr>
                                        <p:cTn id="7" dur="500"/>
                                        <p:tgtEl>
                                          <p:spTgt spid="1884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418" grpId="0"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8" name="Rectangle 10"/>
          <p:cNvSpPr>
            <a:spLocks noGrp="1" noChangeArrowheads="1"/>
          </p:cNvSpPr>
          <p:nvPr>
            <p:ph type="title" idx="4294967295"/>
          </p:nvPr>
        </p:nvSpPr>
        <p:spPr>
          <a:xfrm>
            <a:off x="1524000" y="330200"/>
            <a:ext cx="10134600" cy="1143000"/>
          </a:xfrm>
        </p:spPr>
        <p:txBody>
          <a:bodyPr>
            <a:normAutofit fontScale="90000"/>
          </a:bodyPr>
          <a:lstStyle/>
          <a:p>
            <a:r>
              <a:rPr lang="en-GB" dirty="0"/>
              <a:t>  Is there likely to be a significant interaction effect?</a:t>
            </a: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397001" y="2732616"/>
            <a:ext cx="4914900" cy="3276599"/>
          </a:xfrm>
          <a:prstGeom prst="rect">
            <a:avLst/>
          </a:prstGeom>
          <a:noFill/>
          <a:ln w="9525">
            <a:noFill/>
            <a:miter lim="800000"/>
            <a:headEnd/>
            <a:tailEnd/>
          </a:ln>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743700" y="2732615"/>
            <a:ext cx="4914900" cy="3276599"/>
          </a:xfrm>
          <a:prstGeom prst="rect">
            <a:avLst/>
          </a:prstGeom>
          <a:noFill/>
          <a:ln w="9525">
            <a:noFill/>
            <a:miter lim="800000"/>
            <a:headEnd/>
            <a:tailEnd/>
          </a:ln>
        </p:spPr>
      </p:pic>
      <p:sp>
        <p:nvSpPr>
          <p:cNvPr id="15" name="Rectangle 14"/>
          <p:cNvSpPr/>
          <p:nvPr/>
        </p:nvSpPr>
        <p:spPr>
          <a:xfrm>
            <a:off x="2690814" y="1318077"/>
            <a:ext cx="27432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
        <p:nvSpPr>
          <p:cNvPr id="16" name="Rectangle 15"/>
          <p:cNvSpPr/>
          <p:nvPr/>
        </p:nvSpPr>
        <p:spPr>
          <a:xfrm>
            <a:off x="7632700" y="1318077"/>
            <a:ext cx="3136900"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500" fill="hold"/>
                                        <p:tgtEl>
                                          <p:spTgt spid="13"/>
                                        </p:tgtEl>
                                        <p:attrNameLst>
                                          <p:attrName>ppt_w</p:attrName>
                                        </p:attrNameLst>
                                      </p:cBhvr>
                                      <p:tavLst>
                                        <p:tav tm="0">
                                          <p:val>
                                            <p:fltVal val="0"/>
                                          </p:val>
                                        </p:tav>
                                        <p:tav tm="100000">
                                          <p:val>
                                            <p:strVal val="#ppt_w"/>
                                          </p:val>
                                        </p:tav>
                                      </p:tavLst>
                                    </p:anim>
                                    <p:anim calcmode="lin" valueType="num">
                                      <p:cBhvr>
                                        <p:cTn id="20" dur="500" fill="hold"/>
                                        <p:tgtEl>
                                          <p:spTgt spid="13"/>
                                        </p:tgtEl>
                                        <p:attrNameLst>
                                          <p:attrName>ppt_h</p:attrName>
                                        </p:attrNameLst>
                                      </p:cBhvr>
                                      <p:tavLst>
                                        <p:tav tm="0">
                                          <p:val>
                                            <p:fltVal val="0"/>
                                          </p:val>
                                        </p:tav>
                                        <p:tav tm="100000">
                                          <p:val>
                                            <p:strVal val="#ppt_h"/>
                                          </p:val>
                                        </p:tav>
                                      </p:tavLst>
                                    </p:anim>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961109" y="2105544"/>
            <a:ext cx="4564062" cy="4056944"/>
          </a:xfrm>
          <a:prstGeom prst="rect">
            <a:avLst/>
          </a:prstGeom>
          <a:noFill/>
          <a:ln w="9525">
            <a:noFill/>
            <a:miter lim="800000"/>
            <a:headEnd/>
            <a:tailEnd/>
          </a:ln>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1708745" y="2105544"/>
            <a:ext cx="4582174" cy="4073044"/>
          </a:xfrm>
          <a:prstGeom prst="rect">
            <a:avLst/>
          </a:prstGeom>
          <a:noFill/>
          <a:ln w="9525">
            <a:noFill/>
            <a:miter lim="800000"/>
            <a:headEnd/>
            <a:tailEnd/>
          </a:ln>
        </p:spPr>
      </p:pic>
      <p:sp>
        <p:nvSpPr>
          <p:cNvPr id="191498" name="Rectangle 10"/>
          <p:cNvSpPr>
            <a:spLocks noGrp="1" noChangeArrowheads="1"/>
          </p:cNvSpPr>
          <p:nvPr>
            <p:ph type="title" idx="4294967295"/>
          </p:nvPr>
        </p:nvSpPr>
        <p:spPr>
          <a:xfrm>
            <a:off x="1524000" y="330200"/>
            <a:ext cx="9867900" cy="1143000"/>
          </a:xfrm>
        </p:spPr>
        <p:txBody>
          <a:bodyPr>
            <a:normAutofit fontScale="90000"/>
          </a:bodyPr>
          <a:lstStyle/>
          <a:p>
            <a:r>
              <a:rPr lang="en-GB" dirty="0"/>
              <a:t>Is there likely to be a significant interaction effect?</a:t>
            </a:r>
          </a:p>
        </p:txBody>
      </p:sp>
      <p:sp>
        <p:nvSpPr>
          <p:cNvPr id="15" name="Rectangle 14"/>
          <p:cNvSpPr/>
          <p:nvPr/>
        </p:nvSpPr>
        <p:spPr>
          <a:xfrm>
            <a:off x="2848835"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No</a:t>
            </a:r>
          </a:p>
        </p:txBody>
      </p:sp>
      <p:sp>
        <p:nvSpPr>
          <p:cNvPr id="16" name="Rectangle 15"/>
          <p:cNvSpPr/>
          <p:nvPr/>
        </p:nvSpPr>
        <p:spPr>
          <a:xfrm>
            <a:off x="8166194" y="1320714"/>
            <a:ext cx="2723837" cy="1569660"/>
          </a:xfrm>
          <a:prstGeom prst="rect">
            <a:avLst/>
          </a:prstGeom>
          <a:noFill/>
        </p:spPr>
        <p:txBody>
          <a:bodyPr wrap="square" lIns="91440" tIns="45720" rIns="91440" bIns="45720">
            <a:spAutoFit/>
          </a:bodyPr>
          <a:lstStyle/>
          <a:p>
            <a:pPr algn="ctr"/>
            <a:r>
              <a:rPr lang="en-US" sz="96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Yes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9"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dissolv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dissolve">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 Puppy Example</a:t>
            </a:r>
          </a:p>
        </p:txBody>
      </p:sp>
      <p:sp>
        <p:nvSpPr>
          <p:cNvPr id="3" name="Content Placeholder 2"/>
          <p:cNvSpPr>
            <a:spLocks noGrp="1"/>
          </p:cNvSpPr>
          <p:nvPr>
            <p:ph idx="1"/>
          </p:nvPr>
        </p:nvSpPr>
        <p:spPr/>
        <p:txBody>
          <a:bodyPr>
            <a:noAutofit/>
          </a:bodyPr>
          <a:lstStyle/>
          <a:p>
            <a:r>
              <a:rPr lang="en-GB" sz="3200" dirty="0"/>
              <a:t>Predictions:</a:t>
            </a:r>
          </a:p>
          <a:p>
            <a:pPr marL="971550" lvl="1" indent="-514350">
              <a:buFont typeface="+mj-lt"/>
              <a:buAutoNum type="arabicPeriod"/>
            </a:pPr>
            <a:r>
              <a:rPr lang="en-GB" sz="3200" dirty="0"/>
              <a:t>Any form of puppy therapy should be better than the control (i.e. higher happiness scores)</a:t>
            </a:r>
          </a:p>
          <a:p>
            <a:pPr marL="971550" lvl="1" indent="-514350">
              <a:buFont typeface="+mj-lt"/>
              <a:buAutoNum type="arabicPeriod"/>
            </a:pPr>
            <a:endParaRPr lang="en-GB" sz="3200" dirty="0"/>
          </a:p>
          <a:p>
            <a:pPr marL="971550" lvl="1" indent="-514350">
              <a:buFont typeface="+mj-lt"/>
              <a:buAutoNum type="arabicPeriod"/>
            </a:pPr>
            <a:r>
              <a:rPr lang="en-GB" sz="3200" dirty="0"/>
              <a:t>A dose-response hypothesis that as exposure time increases (from 15 to 30 minutes) happiness will increase too.</a:t>
            </a:r>
          </a:p>
        </p:txBody>
      </p:sp>
    </p:spTree>
    <p:extLst>
      <p:ext uri="{BB962C8B-B14F-4D97-AF65-F5344CB8AC3E}">
        <p14:creationId xmlns:p14="http://schemas.microsoft.com/office/powerpoint/2010/main" val="2914633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GB" dirty="0"/>
              <a:t>Theory of the </a:t>
            </a:r>
            <a:r>
              <a:rPr lang="en-GB" i="1" dirty="0"/>
              <a:t>F</a:t>
            </a:r>
            <a:r>
              <a:rPr lang="en-GB" dirty="0"/>
              <a:t>-statistic</a:t>
            </a:r>
            <a:endParaRPr lang="en-US" dirty="0"/>
          </a:p>
        </p:txBody>
      </p:sp>
      <p:sp>
        <p:nvSpPr>
          <p:cNvPr id="29700" name="Rectangle 3"/>
          <p:cNvSpPr>
            <a:spLocks noGrp="1" noChangeArrowheads="1"/>
          </p:cNvSpPr>
          <p:nvPr>
            <p:ph idx="1"/>
          </p:nvPr>
        </p:nvSpPr>
        <p:spPr>
          <a:xfrm>
            <a:off x="838200" y="1477282"/>
            <a:ext cx="10515600" cy="4351338"/>
          </a:xfrm>
        </p:spPr>
        <p:txBody>
          <a:bodyPr>
            <a:noAutofit/>
          </a:bodyPr>
          <a:lstStyle/>
          <a:p>
            <a:pPr eaLnBrk="1" hangingPunct="1">
              <a:lnSpc>
                <a:spcPct val="90000"/>
              </a:lnSpc>
            </a:pPr>
            <a:r>
              <a:rPr lang="en-US" sz="3200" dirty="0"/>
              <a:t>We calculate how much variability there is between scores</a:t>
            </a:r>
          </a:p>
          <a:p>
            <a:pPr lvl="1" eaLnBrk="1" hangingPunct="1">
              <a:lnSpc>
                <a:spcPct val="90000"/>
              </a:lnSpc>
            </a:pPr>
            <a:r>
              <a:rPr lang="en-US" sz="2800" dirty="0"/>
              <a:t>Total Sum of squares (SS</a:t>
            </a:r>
            <a:r>
              <a:rPr lang="en-US" sz="2800" baseline="-25000" dirty="0"/>
              <a:t>T</a:t>
            </a:r>
            <a:r>
              <a:rPr lang="en-US" sz="2800" dirty="0"/>
              <a:t>).</a:t>
            </a:r>
          </a:p>
          <a:p>
            <a:pPr eaLnBrk="1" hangingPunct="1">
              <a:lnSpc>
                <a:spcPct val="90000"/>
              </a:lnSpc>
            </a:pPr>
            <a:r>
              <a:rPr lang="en-US" sz="3200" dirty="0"/>
              <a:t>We then calculate how much of this variability can be explained by the model we fit to the data</a:t>
            </a:r>
          </a:p>
          <a:p>
            <a:pPr lvl="1" eaLnBrk="1" hangingPunct="1">
              <a:lnSpc>
                <a:spcPct val="90000"/>
              </a:lnSpc>
            </a:pPr>
            <a:r>
              <a:rPr lang="en-US" sz="2800" dirty="0"/>
              <a:t>How much variability is due to the predictor variable/experimental manipulation, Model Sum of Squares (SS</a:t>
            </a:r>
            <a:r>
              <a:rPr lang="en-US" sz="2800" baseline="-25000" dirty="0"/>
              <a:t>M</a:t>
            </a:r>
            <a:r>
              <a:rPr lang="en-US" sz="2800" dirty="0"/>
              <a:t>)...</a:t>
            </a:r>
          </a:p>
          <a:p>
            <a:pPr eaLnBrk="1" hangingPunct="1">
              <a:lnSpc>
                <a:spcPct val="90000"/>
              </a:lnSpc>
            </a:pPr>
            <a:r>
              <a:rPr lang="en-US" sz="3200" dirty="0"/>
              <a:t>… and how much cannot be explained</a:t>
            </a:r>
          </a:p>
          <a:p>
            <a:pPr lvl="1" eaLnBrk="1" hangingPunct="1">
              <a:lnSpc>
                <a:spcPct val="90000"/>
              </a:lnSpc>
            </a:pPr>
            <a:r>
              <a:rPr lang="en-US" sz="2800" dirty="0"/>
              <a:t>How much variability is due to individual differences in performance, Residual Sum of Squares (SS</a:t>
            </a:r>
            <a:r>
              <a:rPr lang="en-US" sz="2800" baseline="-25000" dirty="0"/>
              <a:t>R</a:t>
            </a:r>
            <a:r>
              <a:rPr lang="en-US" sz="2800"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70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70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9700">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70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700">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70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4664" y="1265716"/>
            <a:ext cx="4782672" cy="5227159"/>
          </a:xfrm>
          <a:prstGeom prst="rect">
            <a:avLst/>
          </a:prstGeom>
        </p:spPr>
      </p:pic>
      <p:sp>
        <p:nvSpPr>
          <p:cNvPr id="2" name="Rectangle 2">
            <a:extLst>
              <a:ext uri="{FF2B5EF4-FFF2-40B4-BE49-F238E27FC236}">
                <a16:creationId xmlns:a16="http://schemas.microsoft.com/office/drawing/2014/main" id="{571A2F15-425B-6FD5-875E-47AF4024782E}"/>
              </a:ext>
            </a:extLst>
          </p:cNvPr>
          <p:cNvSpPr txBox="1">
            <a:spLocks noChangeArrowheads="1"/>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rgbClr val="C00000"/>
                </a:solidFill>
                <a:latin typeface="Arial" panose="020B0604020202020204" pitchFamily="34" charset="0"/>
                <a:ea typeface="+mj-ea"/>
                <a:cs typeface="Arial" panose="020B0604020202020204" pitchFamily="34" charset="0"/>
              </a:defRPr>
            </a:lvl1pPr>
          </a:lstStyle>
          <a:p>
            <a:pPr algn="ctr"/>
            <a:r>
              <a:rPr lang="en-GB" dirty="0"/>
              <a:t>SS</a:t>
            </a:r>
            <a:r>
              <a:rPr lang="en-GB" baseline="-25000" dirty="0"/>
              <a:t>T</a:t>
            </a:r>
            <a:r>
              <a:rPr lang="en-GB" dirty="0"/>
              <a:t>, SS</a:t>
            </a:r>
            <a:r>
              <a:rPr lang="en-GB" baseline="-25000" dirty="0"/>
              <a:t>M</a:t>
            </a:r>
            <a:r>
              <a:rPr lang="en-GB" dirty="0"/>
              <a:t>, SS</a:t>
            </a:r>
            <a:r>
              <a:rPr lang="en-GB" baseline="-25000" dirty="0"/>
              <a:t>R</a:t>
            </a:r>
            <a:endParaRPr lang="en-US" baseline="-25000" dirty="0"/>
          </a:p>
        </p:txBody>
      </p:sp>
      <p:sp>
        <p:nvSpPr>
          <p:cNvPr id="4" name="TextBox 3">
            <a:extLst>
              <a:ext uri="{FF2B5EF4-FFF2-40B4-BE49-F238E27FC236}">
                <a16:creationId xmlns:a16="http://schemas.microsoft.com/office/drawing/2014/main" id="{FBC29EB7-A94C-0E77-33C6-4A386BCF9454}"/>
              </a:ext>
            </a:extLst>
          </p:cNvPr>
          <p:cNvSpPr txBox="1"/>
          <p:nvPr/>
        </p:nvSpPr>
        <p:spPr>
          <a:xfrm>
            <a:off x="389468" y="2753267"/>
            <a:ext cx="3166532" cy="1200329"/>
          </a:xfrm>
          <a:prstGeom prst="rect">
            <a:avLst/>
          </a:prstGeom>
          <a:noFill/>
        </p:spPr>
        <p:txBody>
          <a:bodyPr wrap="square">
            <a:spAutoFit/>
          </a:bodyPr>
          <a:lstStyle/>
          <a:p>
            <a:r>
              <a:rPr lang="en-US" sz="2400" b="1" dirty="0">
                <a:solidFill>
                  <a:srgbClr val="FF0000"/>
                </a:solidFill>
              </a:rPr>
              <a:t>Does this look familiar?</a:t>
            </a:r>
          </a:p>
          <a:p>
            <a:r>
              <a:rPr lang="en-US" sz="2400" b="1" dirty="0">
                <a:solidFill>
                  <a:srgbClr val="FF0000"/>
                </a:solidFill>
              </a:rPr>
              <a:t>(Week 6 - regression, slide 14)</a:t>
            </a:r>
          </a:p>
        </p:txBody>
      </p:sp>
    </p:spTree>
    <p:extLst>
      <p:ext uri="{BB962C8B-B14F-4D97-AF65-F5344CB8AC3E}">
        <p14:creationId xmlns:p14="http://schemas.microsoft.com/office/powerpoint/2010/main" val="1186197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GB" dirty="0"/>
              <a:t>Theory of the </a:t>
            </a:r>
            <a:r>
              <a:rPr lang="en-GB" i="1" dirty="0"/>
              <a:t>F</a:t>
            </a:r>
            <a:r>
              <a:rPr lang="en-GB" dirty="0"/>
              <a:t>-statistic</a:t>
            </a:r>
            <a:endParaRPr lang="en-US" dirty="0"/>
          </a:p>
        </p:txBody>
      </p:sp>
      <p:sp>
        <p:nvSpPr>
          <p:cNvPr id="78851" name="Rectangle 3"/>
          <p:cNvSpPr>
            <a:spLocks noGrp="1" noChangeArrowheads="1"/>
          </p:cNvSpPr>
          <p:nvPr>
            <p:ph idx="1"/>
          </p:nvPr>
        </p:nvSpPr>
        <p:spPr/>
        <p:txBody>
          <a:bodyPr>
            <a:normAutofit/>
          </a:bodyPr>
          <a:lstStyle/>
          <a:p>
            <a:r>
              <a:rPr lang="en-US" sz="3200" dirty="0"/>
              <a:t>We compare the amount of variability explained by the model (experiment), to the error in the model (individual differences)</a:t>
            </a:r>
          </a:p>
          <a:p>
            <a:pPr lvl="1"/>
            <a:r>
              <a:rPr lang="en-US" sz="3200" dirty="0"/>
              <a:t>This ratio is called the</a:t>
            </a:r>
            <a:r>
              <a:rPr lang="en-US" sz="3200" i="1" dirty="0"/>
              <a:t> F</a:t>
            </a:r>
            <a:r>
              <a:rPr lang="en-US" sz="3200" dirty="0"/>
              <a:t>-statistic</a:t>
            </a:r>
          </a:p>
          <a:p>
            <a:pPr lvl="1"/>
            <a:endParaRPr lang="en-US" sz="3200" dirty="0"/>
          </a:p>
          <a:p>
            <a:r>
              <a:rPr lang="en-US" sz="3200" dirty="0"/>
              <a:t>If the model explains a lot more variability than it can’t explain, then the experimental manipulation has had a significant effect on the outcome (DV)</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85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88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885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51"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GB" dirty="0"/>
              <a:t>Theory of the </a:t>
            </a:r>
            <a:r>
              <a:rPr lang="en-GB" i="1" dirty="0"/>
              <a:t>F</a:t>
            </a:r>
            <a:r>
              <a:rPr lang="en-GB" dirty="0"/>
              <a:t>-statistic</a:t>
            </a:r>
            <a:endParaRPr lang="en-US" dirty="0"/>
          </a:p>
        </p:txBody>
      </p:sp>
      <p:sp>
        <p:nvSpPr>
          <p:cNvPr id="79875" name="Rectangle 3"/>
          <p:cNvSpPr>
            <a:spLocks noGrp="1" noChangeArrowheads="1"/>
          </p:cNvSpPr>
          <p:nvPr>
            <p:ph idx="1"/>
          </p:nvPr>
        </p:nvSpPr>
        <p:spPr>
          <a:xfrm>
            <a:off x="1075266" y="4758871"/>
            <a:ext cx="10041467" cy="1439864"/>
          </a:xfrm>
        </p:spPr>
        <p:txBody>
          <a:bodyPr/>
          <a:lstStyle/>
          <a:p>
            <a:pPr>
              <a:lnSpc>
                <a:spcPct val="90000"/>
              </a:lnSpc>
            </a:pPr>
            <a:r>
              <a:rPr lang="en-US" sz="2800" dirty="0"/>
              <a:t>If the experiment is successful, then the model will explain more variance than it can’t</a:t>
            </a:r>
          </a:p>
          <a:p>
            <a:pPr lvl="1">
              <a:lnSpc>
                <a:spcPct val="90000"/>
              </a:lnSpc>
            </a:pPr>
            <a:r>
              <a:rPr lang="en-US" sz="2400" dirty="0"/>
              <a:t>SS</a:t>
            </a:r>
            <a:r>
              <a:rPr lang="en-US" sz="2400" baseline="-25000" dirty="0"/>
              <a:t>M</a:t>
            </a:r>
            <a:r>
              <a:rPr lang="en-US" sz="2400" dirty="0"/>
              <a:t> will be greater than SS</a:t>
            </a:r>
            <a:r>
              <a:rPr lang="en-US" sz="2400" baseline="-25000" dirty="0"/>
              <a:t>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7492" y="1646238"/>
            <a:ext cx="7818391" cy="28114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GB" dirty="0"/>
              <a:t>Follow-Up Tests</a:t>
            </a:r>
          </a:p>
        </p:txBody>
      </p:sp>
      <p:sp>
        <p:nvSpPr>
          <p:cNvPr id="114691" name="Rectangle 3"/>
          <p:cNvSpPr>
            <a:spLocks noGrp="1" noChangeArrowheads="1"/>
          </p:cNvSpPr>
          <p:nvPr>
            <p:ph idx="1"/>
          </p:nvPr>
        </p:nvSpPr>
        <p:spPr/>
        <p:txBody>
          <a:bodyPr>
            <a:normAutofit lnSpcReduction="10000"/>
          </a:bodyPr>
          <a:lstStyle/>
          <a:p>
            <a:r>
              <a:rPr lang="en-GB" sz="3200" dirty="0"/>
              <a:t>The </a:t>
            </a:r>
            <a:r>
              <a:rPr lang="en-GB" sz="3200" i="1" dirty="0"/>
              <a:t>F-</a:t>
            </a:r>
            <a:r>
              <a:rPr lang="en-GB" sz="3200" dirty="0"/>
              <a:t>statistic tells us only that the experiment was successful</a:t>
            </a:r>
          </a:p>
          <a:p>
            <a:pPr lvl="1"/>
            <a:r>
              <a:rPr lang="en-GB" sz="3200" dirty="0"/>
              <a:t>i.e. group means were different</a:t>
            </a:r>
          </a:p>
          <a:p>
            <a:r>
              <a:rPr lang="en-GB" sz="3200" dirty="0"/>
              <a:t>It does not tell us specifically which group means differ from which</a:t>
            </a:r>
          </a:p>
          <a:p>
            <a:r>
              <a:rPr lang="en-GB" sz="3200" dirty="0"/>
              <a:t>We need additional tests to find out where the group differences lie</a:t>
            </a:r>
          </a:p>
          <a:p>
            <a:pPr lvl="1"/>
            <a:r>
              <a:rPr lang="en-GB" sz="2800" dirty="0"/>
              <a:t>planned contrasts</a:t>
            </a:r>
          </a:p>
          <a:p>
            <a:pPr lvl="1"/>
            <a:r>
              <a:rPr lang="en-GB" sz="2800" dirty="0"/>
              <a:t>post-hoc tests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469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469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4691">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4691">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469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3457</TotalTime>
  <Words>1523</Words>
  <Application>Microsoft Macintosh PowerPoint</Application>
  <PresentationFormat>Widescreen</PresentationFormat>
  <Paragraphs>213</Paragraphs>
  <Slides>37</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Cambria Math</vt:lpstr>
      <vt:lpstr>Chantilly</vt:lpstr>
      <vt:lpstr>Helvetica</vt:lpstr>
      <vt:lpstr>Helvetica Neue</vt:lpstr>
      <vt:lpstr>Office Theme</vt:lpstr>
      <vt:lpstr>Comparing Three or More Groups</vt:lpstr>
      <vt:lpstr>Topics</vt:lpstr>
      <vt:lpstr>A Puppy Example</vt:lpstr>
      <vt:lpstr>A Puppy Example</vt:lpstr>
      <vt:lpstr>Theory of the F-statistic</vt:lpstr>
      <vt:lpstr>PowerPoint Presentation</vt:lpstr>
      <vt:lpstr>Theory of the F-statistic</vt:lpstr>
      <vt:lpstr>Theory of the F-statistic</vt:lpstr>
      <vt:lpstr>Follow-Up Tests</vt:lpstr>
      <vt:lpstr>Follow-Up Tests</vt:lpstr>
      <vt:lpstr>Planned Contrasts</vt:lpstr>
      <vt:lpstr>Planned Contrasts: Rules</vt:lpstr>
      <vt:lpstr>Choosing Contrasts</vt:lpstr>
      <vt:lpstr>Choosing Contrasts</vt:lpstr>
      <vt:lpstr>Choosing Contrasts: Example 1</vt:lpstr>
      <vt:lpstr>Choosing Contrasts: Example 2</vt:lpstr>
      <vt:lpstr>Choosing Contrasts: Example 3</vt:lpstr>
      <vt:lpstr>Post hoc Tests</vt:lpstr>
      <vt:lpstr>Post Hoc Tests Recommendations:</vt:lpstr>
      <vt:lpstr>ANCOVA</vt:lpstr>
      <vt:lpstr>Advantages of ANCOVA</vt:lpstr>
      <vt:lpstr>Back to Puppies</vt:lpstr>
      <vt:lpstr>Relationships between the IV and covariate</vt:lpstr>
      <vt:lpstr>Factorial Designs</vt:lpstr>
      <vt:lpstr>Naming Experimental Designs</vt:lpstr>
      <vt:lpstr>Benefit of Factorial Designs</vt:lpstr>
      <vt:lpstr>Partitioning Variance</vt:lpstr>
      <vt:lpstr>PowerPoint Presentation</vt:lpstr>
      <vt:lpstr>PowerPoint Presentation</vt:lpstr>
      <vt:lpstr>Sums of squares</vt:lpstr>
      <vt:lpstr>Regression Summary</vt:lpstr>
      <vt:lpstr>Using the regression menus</vt:lpstr>
      <vt:lpstr>Main effect of alcohol</vt:lpstr>
      <vt:lpstr>Main effect of face type</vt:lpstr>
      <vt:lpstr>The interaction effect</vt:lpstr>
      <vt:lpstr>  Is there likely to be a significant interaction effect?</vt:lpstr>
      <vt:lpstr>Is there likely to be a significant interaction effect?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do we need statistics?</dc:title>
  <dc:creator>Vanessa Lobue</dc:creator>
  <cp:lastModifiedBy>Jamil Bhanji</cp:lastModifiedBy>
  <cp:revision>121</cp:revision>
  <dcterms:created xsi:type="dcterms:W3CDTF">2021-01-14T20:20:19Z</dcterms:created>
  <dcterms:modified xsi:type="dcterms:W3CDTF">2022-11-10T14:54:53Z</dcterms:modified>
</cp:coreProperties>
</file>

<file path=docProps/thumbnail.jpeg>
</file>